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722" r:id="rId2"/>
    <p:sldId id="765" r:id="rId3"/>
    <p:sldId id="532" r:id="rId4"/>
    <p:sldId id="629" r:id="rId5"/>
    <p:sldId id="662" r:id="rId6"/>
    <p:sldId id="752" r:id="rId7"/>
    <p:sldId id="688" r:id="rId8"/>
    <p:sldId id="766" r:id="rId9"/>
    <p:sldId id="729" r:id="rId10"/>
    <p:sldId id="767" r:id="rId11"/>
    <p:sldId id="768" r:id="rId12"/>
    <p:sldId id="769" r:id="rId13"/>
    <p:sldId id="760" r:id="rId14"/>
    <p:sldId id="762" r:id="rId15"/>
    <p:sldId id="772" r:id="rId16"/>
    <p:sldId id="770" r:id="rId17"/>
    <p:sldId id="763" r:id="rId18"/>
    <p:sldId id="773" r:id="rId19"/>
    <p:sldId id="774" r:id="rId20"/>
    <p:sldId id="764" r:id="rId21"/>
    <p:sldId id="775" r:id="rId22"/>
    <p:sldId id="776" r:id="rId23"/>
    <p:sldId id="777" r:id="rId24"/>
    <p:sldId id="778" r:id="rId2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FFFFFF"/>
    <a:srgbClr val="4484D0"/>
    <a:srgbClr val="6198E0"/>
    <a:srgbClr val="FFE5D1"/>
    <a:srgbClr val="CCECFF"/>
    <a:srgbClr val="FBE66B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81" autoAdjust="0"/>
    <p:restoredTop sz="96725" autoAdjust="0"/>
  </p:normalViewPr>
  <p:slideViewPr>
    <p:cSldViewPr snapToGrid="0" snapToObjects="1">
      <p:cViewPr varScale="1">
        <p:scale>
          <a:sx n="146" d="100"/>
          <a:sy n="146" d="100"/>
        </p:scale>
        <p:origin x="192" y="8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3" d="100"/>
        <a:sy n="133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263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DEBBD1-6077-4938-811F-54E4AC433829}" type="datetimeFigureOut">
              <a:rPr lang="en-GB" smtClean="0"/>
              <a:t>13/06/2025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77016-B761-47E8-ADDA-7F73F02D1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4563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860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Core Features in ES6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962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Core Features in ES6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5429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024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27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9529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9559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0255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9263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073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8603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833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1417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2313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2196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9399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1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Core Features in ES6</a:t>
            </a:r>
            <a:endParaRPr lang="en-GB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751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Core Features in ES6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3187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315FA5AA-E7FF-BD49-A92D-7A87578950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95665" y="312434"/>
            <a:ext cx="5239240" cy="62809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200" b="1" baseline="0">
                <a:solidFill>
                  <a:schemeClr val="tx1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 dirty="0"/>
              <a:t>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32965" y="1365666"/>
            <a:ext cx="623368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454D4E"/>
                </a:solidFill>
                <a:latin typeface="Open Sans" panose="020B06060305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Course Title Here: </a:t>
            </a:r>
          </a:p>
          <a:p>
            <a:r>
              <a:rPr lang="en-US" dirty="0"/>
              <a:t>Subtitle Here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DCF20B5-BDCC-4D4B-9EB2-D0FDA548FAD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90887" y="3071448"/>
            <a:ext cx="924769" cy="116858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Insert </a:t>
            </a:r>
          </a:p>
          <a:p>
            <a:r>
              <a:rPr lang="en-US" dirty="0"/>
              <a:t>Author </a:t>
            </a:r>
          </a:p>
          <a:p>
            <a:r>
              <a:rPr lang="en-US" dirty="0"/>
              <a:t>Headshot </a:t>
            </a:r>
          </a:p>
          <a:p>
            <a:r>
              <a:rPr lang="en-US" dirty="0"/>
              <a:t>Photo</a:t>
            </a:r>
          </a:p>
          <a:p>
            <a:r>
              <a:rPr lang="en-US" dirty="0"/>
              <a:t>Here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98CCAB-E820-9A47-AD4C-1EB8C1B26AD7}"/>
              </a:ext>
            </a:extLst>
          </p:cNvPr>
          <p:cNvSpPr/>
          <p:nvPr userDrawn="1"/>
        </p:nvSpPr>
        <p:spPr>
          <a:xfrm>
            <a:off x="1787246" y="1365666"/>
            <a:ext cx="45719" cy="1314450"/>
          </a:xfrm>
          <a:prstGeom prst="rect">
            <a:avLst/>
          </a:prstGeom>
          <a:solidFill>
            <a:srgbClr val="005A6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69A88D-4483-164E-BD65-F3FA79A521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05610" y="3340896"/>
            <a:ext cx="3802750" cy="285750"/>
          </a:xfrm>
        </p:spPr>
        <p:txBody>
          <a:bodyPr>
            <a:noAutofit/>
          </a:bodyPr>
          <a:lstStyle>
            <a:lvl1pPr marL="0" indent="0">
              <a:buNone/>
              <a:defRPr sz="1600" b="1" i="0" baseline="0">
                <a:latin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C2A0807-1CDE-5F49-A30A-6B9B299977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05138" y="3624753"/>
            <a:ext cx="2739170" cy="58420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Lower Third Title</a:t>
            </a:r>
          </a:p>
        </p:txBody>
      </p:sp>
    </p:spTree>
    <p:extLst>
      <p:ext uri="{BB962C8B-B14F-4D97-AF65-F5344CB8AC3E}">
        <p14:creationId xmlns:p14="http://schemas.microsoft.com/office/powerpoint/2010/main" val="2430855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Based 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DB9BA875-8F0C-B043-BBB0-CF947572DB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F18C1000-CFD1-814F-9DAF-2DC7FBADD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6651" y="791375"/>
            <a:ext cx="2795075" cy="356074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endParaRPr lang="en-US" dirty="0"/>
          </a:p>
          <a:p>
            <a:r>
              <a:rPr lang="en-US" dirty="0"/>
              <a:t>Insert Author </a:t>
            </a:r>
          </a:p>
          <a:p>
            <a:r>
              <a:rPr lang="en-US" dirty="0"/>
              <a:t>Headshot Photo</a:t>
            </a:r>
          </a:p>
          <a:p>
            <a:r>
              <a:rPr lang="en-US" dirty="0"/>
              <a:t>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601DF-3D69-3D45-B976-F47622BD40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7599" y="203200"/>
            <a:ext cx="5197231" cy="863804"/>
          </a:xfrm>
        </p:spPr>
        <p:txBody>
          <a:bodyPr>
            <a:normAutofit/>
          </a:bodyPr>
          <a:lstStyle>
            <a:lvl1pPr marL="0" indent="0">
              <a:buNone/>
              <a:defRPr sz="2000" b="1" i="0" kern="800" baseline="0">
                <a:latin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Lesson #: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0C425D4-B551-AD45-94B6-DB4297EE733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57600" y="1066800"/>
            <a:ext cx="4853353" cy="3284538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i="0" baseline="0"/>
            </a:lvl1pPr>
          </a:lstStyle>
          <a:p>
            <a:pPr marL="0" indent="0">
              <a:buNone/>
            </a:pPr>
            <a:r>
              <a:rPr lang="en-US" sz="1600" baseline="0" dirty="0">
                <a:latin typeface="Open Sans" panose="020B0606030504020204" pitchFamily="34" charset="0"/>
              </a:rPr>
              <a:t>1.1  Sub-lesson Title</a:t>
            </a:r>
          </a:p>
          <a:p>
            <a:pPr marL="0" indent="0">
              <a:buNone/>
            </a:pPr>
            <a:endParaRPr lang="en-US" sz="1600" i="1" baseline="0" dirty="0"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1600" baseline="0" dirty="0">
                <a:latin typeface="Open Sans" panose="020B0606030504020204" pitchFamily="34" charset="0"/>
              </a:rPr>
              <a:t>1.2  Sub-lesson Title</a:t>
            </a:r>
          </a:p>
          <a:p>
            <a:pPr marL="0" indent="0">
              <a:buNone/>
            </a:pPr>
            <a:endParaRPr lang="en-US" sz="1600" i="1" baseline="0" dirty="0"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1600" baseline="0" dirty="0">
                <a:latin typeface="Open Sans" panose="020B0606030504020204" pitchFamily="34" charset="0"/>
              </a:rPr>
              <a:t>1.3  Sub-lesson Title</a:t>
            </a:r>
          </a:p>
          <a:p>
            <a:pPr marL="0" indent="0">
              <a:buNone/>
            </a:pPr>
            <a:endParaRPr lang="en-US" sz="1600" i="1" baseline="0" dirty="0"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1600" baseline="0" dirty="0">
                <a:latin typeface="Open Sans" panose="020B0606030504020204" pitchFamily="34" charset="0"/>
              </a:rPr>
              <a:t>1.4  Sub-lesson Title</a:t>
            </a:r>
          </a:p>
          <a:p>
            <a:pPr marL="0" indent="0">
              <a:buNone/>
            </a:pPr>
            <a:endParaRPr lang="en-US" sz="1600" i="1" baseline="0" dirty="0"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1600" baseline="0" dirty="0">
                <a:latin typeface="Open Sans" panose="020B0606030504020204" pitchFamily="34" charset="0"/>
              </a:rPr>
              <a:t>1.5  Sub-lesson Title</a:t>
            </a:r>
            <a:endParaRPr lang="en-US" sz="1600" i="1" baseline="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426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96ED5F27-70E5-4B4C-988B-9232507CFD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42" y="36576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aseline="0">
                <a:solidFill>
                  <a:srgbClr val="FFFFFF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501" y="924309"/>
            <a:ext cx="7333862" cy="3742941"/>
          </a:xfrm>
        </p:spPr>
        <p:txBody>
          <a:bodyPr>
            <a:noAutofit/>
          </a:bodyPr>
          <a:lstStyle>
            <a:lvl1pPr>
              <a:defRPr sz="2200" baseline="0">
                <a:latin typeface="Open Sans" panose="020B0606030504020204" pitchFamily="34" charset="0"/>
              </a:defRPr>
            </a:lvl1pPr>
            <a:lvl2pPr>
              <a:defRPr sz="2000" baseline="0">
                <a:latin typeface="Open Sans" panose="020B0606030504020204" pitchFamily="34" charset="0"/>
              </a:defRPr>
            </a:lvl2pPr>
            <a:lvl3pPr>
              <a:defRPr sz="1800" baseline="0">
                <a:latin typeface="Open Sans" panose="020B0606030504020204" pitchFamily="34" charset="0"/>
              </a:defRPr>
            </a:lvl3pPr>
            <a:lvl4pPr>
              <a:defRPr sz="1800" baseline="0">
                <a:latin typeface="Open Sans" panose="020B0606030504020204" pitchFamily="34" charset="0"/>
              </a:defRPr>
            </a:lvl4pPr>
            <a:lvl5pPr>
              <a:defRPr sz="1800" baseline="0">
                <a:latin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8175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D2225C24-701B-6B4D-B8C3-DFB49DB8C6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 baseline="0">
                <a:latin typeface="Open Sans" panose="020B0606030504020204" pitchFamily="34" charset="0"/>
              </a:defRPr>
            </a:lvl1pPr>
            <a:lvl2pPr>
              <a:defRPr sz="2000" baseline="0">
                <a:latin typeface="Open Sans" panose="020B0606030504020204" pitchFamily="34" charset="0"/>
              </a:defRPr>
            </a:lvl2pPr>
            <a:lvl3pPr>
              <a:defRPr sz="1800" baseline="0">
                <a:latin typeface="Open Sans" panose="020B0606030504020204" pitchFamily="34" charset="0"/>
              </a:defRPr>
            </a:lvl3pPr>
            <a:lvl4pPr>
              <a:defRPr sz="1800" baseline="0">
                <a:latin typeface="Open Sans" panose="020B0606030504020204" pitchFamily="34" charset="0"/>
              </a:defRPr>
            </a:lvl4pPr>
            <a:lvl5pPr>
              <a:defRPr sz="1800" baseline="0">
                <a:latin typeface="Open Sans" panose="020B0606030504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 baseline="0">
                <a:latin typeface="Open Sans" panose="020B0606030504020204" pitchFamily="34" charset="0"/>
              </a:defRPr>
            </a:lvl1pPr>
            <a:lvl2pPr>
              <a:defRPr sz="2000" baseline="0">
                <a:latin typeface="Open Sans" panose="020B0606030504020204" pitchFamily="34" charset="0"/>
              </a:defRPr>
            </a:lvl2pPr>
            <a:lvl3pPr>
              <a:defRPr sz="1800" baseline="0">
                <a:latin typeface="Open Sans" panose="020B0606030504020204" pitchFamily="34" charset="0"/>
              </a:defRPr>
            </a:lvl3pPr>
            <a:lvl4pPr>
              <a:defRPr sz="1800" baseline="0">
                <a:latin typeface="Open Sans" panose="020B0606030504020204" pitchFamily="34" charset="0"/>
              </a:defRPr>
            </a:lvl4pPr>
            <a:lvl5pPr>
              <a:defRPr sz="1800" baseline="0">
                <a:latin typeface="Open Sans" panose="020B0606030504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D37E7A5-C794-114A-A34F-0378290F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342" y="36576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aseline="0">
                <a:solidFill>
                  <a:srgbClr val="FFFFFF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9833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ctangle&#10;&#10;Description automatically generated with low confidence">
            <a:extLst>
              <a:ext uri="{FF2B5EF4-FFF2-40B4-BE49-F238E27FC236}">
                <a16:creationId xmlns:a16="http://schemas.microsoft.com/office/drawing/2014/main" id="{F5F86E6A-75F1-2D47-AE3C-B0A9022B4D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75D909E-3FE8-6F4D-8B9A-A9DF9A07F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342" y="36576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aseline="0">
                <a:solidFill>
                  <a:srgbClr val="FFFFFF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BE6267E-0F06-BD40-979A-789D74388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501" y="924309"/>
            <a:ext cx="7333862" cy="3742941"/>
          </a:xfrm>
        </p:spPr>
        <p:txBody>
          <a:bodyPr>
            <a:noAutofit/>
          </a:bodyPr>
          <a:lstStyle>
            <a:lvl1pPr>
              <a:defRPr sz="2200" baseline="0">
                <a:latin typeface="Open Sans" panose="020B0606030504020204" pitchFamily="34" charset="0"/>
              </a:defRPr>
            </a:lvl1pPr>
            <a:lvl2pPr>
              <a:defRPr sz="2000" baseline="0">
                <a:latin typeface="Open Sans" panose="020B0606030504020204" pitchFamily="34" charset="0"/>
              </a:defRPr>
            </a:lvl2pPr>
            <a:lvl3pPr>
              <a:defRPr sz="1800" baseline="0">
                <a:latin typeface="Open Sans" panose="020B0606030504020204" pitchFamily="34" charset="0"/>
              </a:defRPr>
            </a:lvl3pPr>
            <a:lvl4pPr>
              <a:defRPr sz="1800" baseline="0">
                <a:latin typeface="Open Sans" panose="020B0606030504020204" pitchFamily="34" charset="0"/>
              </a:defRPr>
            </a:lvl4pPr>
            <a:lvl5pPr>
              <a:defRPr sz="1800" baseline="0">
                <a:latin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5167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11061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49" r:id="rId6"/>
    <p:sldLayoutId id="2147483650" r:id="rId7"/>
    <p:sldLayoutId id="2147483652" r:id="rId8"/>
    <p:sldLayoutId id="2147483654" r:id="rId9"/>
    <p:sldLayoutId id="2147483656" r:id="rId10"/>
    <p:sldLayoutId id="2147483657" r:id="rId11"/>
    <p:sldLayoutId id="2147483655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7068" y="312434"/>
            <a:ext cx="6797758" cy="628090"/>
          </a:xfrm>
        </p:spPr>
        <p:txBody>
          <a:bodyPr/>
          <a:lstStyle/>
          <a:p>
            <a:r>
              <a:rPr lang="en-US" sz="2800">
                <a:solidFill>
                  <a:srgbClr val="005B70"/>
                </a:solidFill>
              </a:rPr>
              <a:t>React-Redux</a:t>
            </a:r>
            <a:endParaRPr lang="en-US" sz="2800" dirty="0">
              <a:solidFill>
                <a:srgbClr val="005B70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E04218F-10E0-4B14-BDB1-FF256EC12F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2965" y="1262901"/>
            <a:ext cx="6233685" cy="1226761"/>
          </a:xfrm>
        </p:spPr>
        <p:txBody>
          <a:bodyPr>
            <a:noAutofit/>
          </a:bodyPr>
          <a:lstStyle/>
          <a:p>
            <a:pPr marL="512763" indent="-457200">
              <a:buFont typeface="+mj-lt"/>
              <a:buAutoNum type="arabicPeriod"/>
              <a:tabLst>
                <a:tab pos="446088" algn="l"/>
              </a:tabLst>
            </a:pPr>
            <a:r>
              <a:rPr lang="en-GB" sz="2200" dirty="0"/>
              <a:t>Redux concepts</a:t>
            </a:r>
          </a:p>
          <a:p>
            <a:pPr marL="512763" indent="-457200">
              <a:buFont typeface="+mj-lt"/>
              <a:buAutoNum type="arabicPeriod"/>
              <a:tabLst>
                <a:tab pos="446088" algn="l"/>
              </a:tabLst>
            </a:pPr>
            <a:r>
              <a:rPr lang="en-US" sz="2200" dirty="0"/>
              <a:t>Example application</a:t>
            </a:r>
          </a:p>
          <a:p>
            <a:pPr marL="512763" indent="-457200">
              <a:buFont typeface="+mj-lt"/>
              <a:buAutoNum type="arabicPeriod"/>
              <a:tabLst>
                <a:tab pos="446088" algn="l"/>
              </a:tabLst>
            </a:pPr>
            <a:r>
              <a:rPr lang="en-US" sz="2200" dirty="0"/>
              <a:t>Understanding the example application</a:t>
            </a:r>
          </a:p>
          <a:p>
            <a:pPr marL="512763" indent="-457200">
              <a:buFont typeface="+mj-lt"/>
              <a:buAutoNum type="arabicPeriod"/>
              <a:tabLst>
                <a:tab pos="446088" algn="l"/>
              </a:tabLst>
            </a:pP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602923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Viewing and Updating the </a:t>
            </a:r>
            <a:r>
              <a:rPr lang="en-GB" i="1" dirty="0"/>
              <a:t>counter</a:t>
            </a:r>
            <a:r>
              <a:rPr lang="en-GB" dirty="0"/>
              <a:t> State Slice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Click the Counter menu item</a:t>
            </a:r>
          </a:p>
          <a:p>
            <a:pPr lvl="1"/>
            <a:r>
              <a:rPr lang="en-GB" dirty="0"/>
              <a:t>Renders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Counter.tsx</a:t>
            </a:r>
            <a:r>
              <a:rPr lang="en-GB" dirty="0"/>
              <a:t> component</a:t>
            </a:r>
          </a:p>
          <a:p>
            <a:pPr lvl="1"/>
            <a:r>
              <a:rPr lang="en-GB" dirty="0"/>
              <a:t>Views and updates the </a:t>
            </a:r>
            <a:r>
              <a:rPr lang="en-GB" i="1" dirty="0"/>
              <a:t>counter</a:t>
            </a:r>
            <a:r>
              <a:rPr lang="en-GB" dirty="0"/>
              <a:t> state slice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04A43142-4953-413F-B83B-E21F05B487D3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10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5C6E3-7E71-3B45-87CE-70C4DDA03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270" y="2107051"/>
            <a:ext cx="5044040" cy="28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08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Viewing and Updating the </a:t>
            </a:r>
            <a:r>
              <a:rPr lang="en-GB" i="1" dirty="0"/>
              <a:t>products</a:t>
            </a:r>
            <a:r>
              <a:rPr lang="en-GB" dirty="0"/>
              <a:t> State Slice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Click the Products menu item</a:t>
            </a:r>
          </a:p>
          <a:p>
            <a:pPr lvl="1"/>
            <a:r>
              <a:rPr lang="en-GB" dirty="0"/>
              <a:t>Renders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Products.tsx</a:t>
            </a:r>
            <a:r>
              <a:rPr lang="en-GB" dirty="0"/>
              <a:t> component</a:t>
            </a:r>
          </a:p>
          <a:p>
            <a:pPr lvl="1"/>
            <a:r>
              <a:rPr lang="en-GB" dirty="0"/>
              <a:t>Views and updates the </a:t>
            </a:r>
            <a:r>
              <a:rPr lang="en-GB" i="1" dirty="0"/>
              <a:t>products</a:t>
            </a:r>
            <a:r>
              <a:rPr lang="en-GB" dirty="0"/>
              <a:t> state slice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04A43142-4953-413F-B83B-E21F05B487D3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11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8F8EA2-B5C8-17D0-CCF5-E15F08772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270" y="2107051"/>
            <a:ext cx="5044040" cy="28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048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42" y="36576"/>
            <a:ext cx="8045858" cy="560552"/>
          </a:xfrm>
        </p:spPr>
        <p:txBody>
          <a:bodyPr/>
          <a:lstStyle/>
          <a:p>
            <a:r>
              <a:rPr lang="en-US" dirty="0"/>
              <a:t>Section 3:  Understanding the Example Application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7C4D046-3B81-47EF-BB58-9F17FAB63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Dependencies for React Redux</a:t>
            </a:r>
          </a:p>
          <a:p>
            <a:r>
              <a:rPr lang="en-GB" dirty="0"/>
              <a:t>Creating slices</a:t>
            </a:r>
          </a:p>
          <a:p>
            <a:r>
              <a:rPr lang="en-GB" dirty="0">
                <a:cs typeface="Times New Roman" pitchFamily="18" charset="0"/>
              </a:rPr>
              <a:t>Configuring the Redux Store</a:t>
            </a:r>
          </a:p>
          <a:p>
            <a:r>
              <a:rPr lang="en-GB" dirty="0">
                <a:cs typeface="Times New Roman" pitchFamily="18" charset="0"/>
              </a:rPr>
              <a:t>Providing state to all components</a:t>
            </a:r>
          </a:p>
          <a:p>
            <a:r>
              <a:rPr lang="en-GB" dirty="0">
                <a:cs typeface="Times New Roman" pitchFamily="18" charset="0"/>
              </a:rPr>
              <a:t>Accessing state in a component</a:t>
            </a:r>
          </a:p>
          <a:p>
            <a:r>
              <a:rPr lang="en-GB" dirty="0">
                <a:cs typeface="Times New Roman" pitchFamily="18" charset="0"/>
              </a:rPr>
              <a:t>Creating and dispatching actions</a:t>
            </a:r>
          </a:p>
          <a:p>
            <a:r>
              <a:rPr lang="en-GB" dirty="0">
                <a:cs typeface="Times New Roman" pitchFamily="18" charset="0"/>
              </a:rPr>
              <a:t>Understanding the </a:t>
            </a:r>
            <a:r>
              <a:rPr lang="en-GB" i="1" dirty="0">
                <a:cs typeface="Times New Roman" pitchFamily="18" charset="0"/>
              </a:rPr>
              <a:t>products</a:t>
            </a:r>
            <a:r>
              <a:rPr lang="en-GB" dirty="0">
                <a:cs typeface="Times New Roman" pitchFamily="18" charset="0"/>
              </a:rPr>
              <a:t> slice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6357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cs typeface="Times New Roman" pitchFamily="18" charset="0"/>
              </a:rPr>
              <a:t>Dependencies for React Redux</a:t>
            </a:r>
            <a:endParaRPr lang="en-GB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900501" y="924309"/>
            <a:ext cx="7940940" cy="3742941"/>
          </a:xfrm>
        </p:spPr>
        <p:txBody>
          <a:bodyPr/>
          <a:lstStyle/>
          <a:p>
            <a:r>
              <a:rPr lang="en-GB" dirty="0"/>
              <a:t>To use React Redux, add the following dependencies in your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package.json</a:t>
            </a:r>
            <a:r>
              <a:rPr lang="en-GB" dirty="0"/>
              <a:t> file:</a:t>
            </a:r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Note:</a:t>
            </a:r>
          </a:p>
          <a:p>
            <a:pPr lvl="1"/>
            <a:r>
              <a:rPr lang="en-GB" dirty="0"/>
              <a:t>Redux Toolkit (RTK) is optional, but strongly recommended</a:t>
            </a:r>
          </a:p>
          <a:p>
            <a:pPr lvl="1"/>
            <a:r>
              <a:rPr lang="en-GB" dirty="0"/>
              <a:t>Simplifies many aspects of React Redux development</a:t>
            </a:r>
          </a:p>
          <a:p>
            <a:pPr lvl="1"/>
            <a:endParaRPr lang="en-GB" dirty="0">
              <a:sym typeface="Wingdings" panose="05000000000000000000" pitchFamily="2" charset="2"/>
            </a:endParaRPr>
          </a:p>
          <a:p>
            <a:pPr lvl="1"/>
            <a:endParaRPr lang="en-GB" dirty="0">
              <a:sym typeface="Wingdings" panose="05000000000000000000" pitchFamily="2" charset="2"/>
            </a:endParaRPr>
          </a:p>
          <a:p>
            <a:pPr lvl="1"/>
            <a:endParaRPr lang="en-GB" dirty="0">
              <a:sym typeface="Wingdings" panose="05000000000000000000" pitchFamily="2" charset="2"/>
            </a:endParaRPr>
          </a:p>
          <a:p>
            <a:pPr lvl="1"/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F1DC2DD6-A4B8-495D-9973-1C5107E67311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13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2" name="Rectangle 16">
            <a:extLst>
              <a:ext uri="{FF2B5EF4-FFF2-40B4-BE49-F238E27FC236}">
                <a16:creationId xmlns:a16="http://schemas.microsoft.com/office/drawing/2014/main" id="{9F5FFD23-C9F7-991B-7A88-37F5E9D839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350" y="1691956"/>
            <a:ext cx="7241383" cy="1608615"/>
          </a:xfrm>
          <a:prstGeom prst="rect">
            <a:avLst/>
          </a:prstGeom>
          <a:solidFill>
            <a:srgbClr val="CCECFF"/>
          </a:solidFill>
          <a:ln>
            <a:noFill/>
          </a:ln>
          <a:effectLst>
            <a:outerShdw dist="107763" dir="2700000" algn="ctr" rotWithShape="0">
              <a:schemeClr val="accent1">
                <a:lumMod val="75000"/>
              </a:schemeClr>
            </a:outerShdw>
          </a:effectLst>
        </p:spPr>
        <p:txBody>
          <a:bodyPr wrap="square" lIns="69056" tIns="34529" rIns="69056" bIns="34529" anchor="ctr">
            <a:spAutoFit/>
          </a:bodyPr>
          <a:lstStyle/>
          <a:p>
            <a:pPr defTabSz="554831"/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"dependencies": {</a:t>
            </a:r>
          </a:p>
          <a:p>
            <a:pPr defTabSz="554831"/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"react-redux": "^8.0.2",</a:t>
            </a:r>
          </a:p>
          <a:p>
            <a:pPr defTabSz="554831"/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"@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reduxjs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/toolkit": "^1.8.3",</a:t>
            </a:r>
          </a:p>
          <a:p>
            <a:pPr defTabSz="554831"/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pPr defTabSz="554831"/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},</a:t>
            </a:r>
          </a:p>
          <a:p>
            <a:pPr defTabSz="554831"/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54831"/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devDependencies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pPr defTabSz="554831"/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"@types/react-redux": "^7.1.24",</a:t>
            </a:r>
          </a:p>
          <a:p>
            <a:pPr defTabSz="554831"/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pPr defTabSz="554831"/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F62F7F-AEBD-FE0A-D671-B263297E9C9E}"/>
              </a:ext>
            </a:extLst>
          </p:cNvPr>
          <p:cNvSpPr txBox="1"/>
          <p:nvPr/>
        </p:nvSpPr>
        <p:spPr>
          <a:xfrm>
            <a:off x="7493468" y="3058841"/>
            <a:ext cx="1107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000" b="1" dirty="0" err="1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package.json</a:t>
            </a:r>
            <a:endParaRPr lang="en-GB" sz="1000" b="1" dirty="0">
              <a:solidFill>
                <a:schemeClr val="tx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26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cs typeface="Times New Roman" pitchFamily="18" charset="0"/>
              </a:rPr>
              <a:t>Creating Slices (1 of 3)</a:t>
            </a: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24309"/>
            <a:ext cx="8048518" cy="3742941"/>
          </a:xfrm>
        </p:spPr>
        <p:txBody>
          <a:bodyPr/>
          <a:lstStyle/>
          <a:p>
            <a:r>
              <a:rPr lang="en-GB" dirty="0"/>
              <a:t>RTK has a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createSlice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/>
              <a:t> function </a:t>
            </a:r>
          </a:p>
          <a:p>
            <a:pPr lvl="1"/>
            <a:r>
              <a:rPr lang="en-GB" dirty="0"/>
              <a:t>Creates a slice of state for your application</a:t>
            </a:r>
          </a:p>
          <a:p>
            <a:pPr lvl="1"/>
            <a:r>
              <a:rPr lang="en-GB" dirty="0"/>
              <a:t>The slice contains initial state, actions, and reducer logic</a:t>
            </a:r>
          </a:p>
          <a:p>
            <a:pPr lvl="1"/>
            <a:endParaRPr lang="en-GB" dirty="0"/>
          </a:p>
          <a:p>
            <a:r>
              <a:rPr lang="en-GB" dirty="0"/>
              <a:t>We create 2 slices of state in our app, see:</a:t>
            </a:r>
          </a:p>
          <a:p>
            <a:pPr lvl="1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counterSlice.ts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We'll discuss this first</a:t>
            </a:r>
          </a:p>
          <a:p>
            <a:pPr lvl="1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productsSlice.ts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We'll discuss this later</a:t>
            </a:r>
          </a:p>
          <a:p>
            <a:pPr marL="457200" lvl="1" indent="0">
              <a:buNone/>
            </a:pPr>
            <a:r>
              <a:rPr lang="en-GB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790DF0-56F5-4575-92B8-F4404AF7EE96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14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2656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cs typeface="Times New Roman" pitchFamily="18" charset="0"/>
              </a:rPr>
              <a:t>Creating Slices (2 of 3)</a:t>
            </a: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24309"/>
            <a:ext cx="8048518" cy="3742941"/>
          </a:xfrm>
        </p:spPr>
        <p:txBody>
          <a:bodyPr/>
          <a:lstStyle/>
          <a:p>
            <a:r>
              <a:rPr lang="en-GB" dirty="0"/>
              <a:t>Here's how we create the </a:t>
            </a:r>
            <a:r>
              <a:rPr lang="en-GB" i="1" dirty="0"/>
              <a:t>counter</a:t>
            </a:r>
            <a:r>
              <a:rPr lang="en-GB" dirty="0"/>
              <a:t> slice: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790DF0-56F5-4575-92B8-F4404AF7EE96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15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777305F7-08DA-548E-5B96-187A2C3D8E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349" y="1347756"/>
            <a:ext cx="6793207" cy="3319494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FFB953"/>
            </a:outerShdw>
          </a:effectLst>
        </p:spPr>
        <p:txBody>
          <a:bodyPr wrap="square" lIns="92075" tIns="46038" rIns="92075" bIns="46038" anchor="ctr">
            <a:noAutofit/>
          </a:bodyPr>
          <a:lstStyle/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{ 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createSlice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from '@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reduxjs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/toolkit'</a:t>
            </a:r>
          </a:p>
          <a:p>
            <a:pPr defTabSz="739775">
              <a:defRPr/>
            </a:pPr>
            <a:endParaRPr lang="en-GB" sz="1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endParaRPr lang="en-GB" sz="1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 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counterSlice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createSlice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name: 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'counter',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defTabSz="739775">
              <a:defRPr/>
            </a:pPr>
            <a:endParaRPr lang="en-GB" sz="1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initialState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{ value: 0, 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lastUpdated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new Date().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toLocaleString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()},</a:t>
            </a:r>
            <a:endParaRPr lang="en-GB" sz="1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endParaRPr lang="en-GB" sz="1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reducers: 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increment: (state) =&gt; {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// Case-reducer for 'increment' action, increments value by 1.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decrement: (state) =&gt; {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// Case-reducer for 'decrement' action, decrements value by 1.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incrementByAmount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(state, action) =&gt; {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// Case-reducer for '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incrementByAmount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' action, increments value by amount.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C6BE68-56FD-D5E3-BC60-8C0788C9E343}"/>
              </a:ext>
            </a:extLst>
          </p:cNvPr>
          <p:cNvSpPr txBox="1"/>
          <p:nvPr/>
        </p:nvSpPr>
        <p:spPr>
          <a:xfrm>
            <a:off x="6811987" y="4423271"/>
            <a:ext cx="1338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000" b="1" dirty="0" err="1">
                <a:solidFill>
                  <a:srgbClr val="33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counterSlice.ts</a:t>
            </a:r>
            <a:endParaRPr lang="en-GB" sz="1000" b="1" dirty="0">
              <a:solidFill>
                <a:srgbClr val="3333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29647F-ADC7-E85F-C5F5-2CFA4CC381D7}"/>
              </a:ext>
            </a:extLst>
          </p:cNvPr>
          <p:cNvSpPr/>
          <p:nvPr/>
        </p:nvSpPr>
        <p:spPr>
          <a:xfrm>
            <a:off x="1719071" y="2918765"/>
            <a:ext cx="5987492" cy="141914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3AE1D3-DE69-8C33-17D1-8C1DCA3F1461}"/>
              </a:ext>
            </a:extLst>
          </p:cNvPr>
          <p:cNvSpPr txBox="1"/>
          <p:nvPr/>
        </p:nvSpPr>
        <p:spPr>
          <a:xfrm>
            <a:off x="6217920" y="2691993"/>
            <a:ext cx="1608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>
                <a:solidFill>
                  <a:srgbClr val="FF0000"/>
                </a:solidFill>
              </a:rPr>
              <a:t>case-reducer functions</a:t>
            </a:r>
          </a:p>
        </p:txBody>
      </p:sp>
    </p:spTree>
    <p:extLst>
      <p:ext uri="{BB962C8B-B14F-4D97-AF65-F5344CB8AC3E}">
        <p14:creationId xmlns:p14="http://schemas.microsoft.com/office/powerpoint/2010/main" val="1581861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cs typeface="Times New Roman" pitchFamily="18" charset="0"/>
              </a:rPr>
              <a:t>Creating Slices (3 of 3)</a:t>
            </a: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00499" y="924309"/>
            <a:ext cx="8196159" cy="3742941"/>
          </a:xfrm>
        </p:spPr>
        <p:txBody>
          <a:bodyPr/>
          <a:lstStyle/>
          <a:p>
            <a:r>
              <a:rPr lang="en-GB" dirty="0"/>
              <a:t>RTK combines our case-reducer functions into a single </a:t>
            </a:r>
            <a:r>
              <a:rPr lang="en-GB" i="1" dirty="0"/>
              <a:t>reducer function</a:t>
            </a:r>
            <a:r>
              <a:rPr lang="en-GB" dirty="0"/>
              <a:t>, like so: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790DF0-56F5-4575-92B8-F4404AF7EE96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16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777305F7-08DA-548E-5B96-187A2C3D8E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2442" y="1690659"/>
            <a:ext cx="3117338" cy="2804022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FFB953"/>
            </a:outerShdw>
          </a:effectLst>
        </p:spPr>
        <p:txBody>
          <a:bodyPr wrap="square" lIns="92075" tIns="46038" rIns="92075" bIns="46038" anchor="ctr">
            <a:noAutofit/>
          </a:bodyPr>
          <a:lstStyle/>
          <a:p>
            <a:pPr defTabSz="739775">
              <a:defRPr/>
            </a:pP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counterSlice.reducer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(state, action) {</a:t>
            </a:r>
          </a:p>
          <a:p>
            <a:pPr defTabSz="739775">
              <a:defRPr/>
            </a:pPr>
            <a:endParaRPr lang="en-GB" sz="1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switch (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action.type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defTabSz="739775">
              <a:defRPr/>
            </a:pPr>
            <a:endParaRPr lang="en-GB" sz="1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case 'counter/increment':</a:t>
            </a: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increment(state)</a:t>
            </a: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break</a:t>
            </a: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case 'counter/decrement':</a:t>
            </a:r>
          </a:p>
          <a:p>
            <a:pPr defTabSz="739775">
              <a:defRPr/>
            </a:pPr>
            <a:r>
              <a:rPr lang="en-GB" sz="1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decrement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(state)</a:t>
            </a: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break</a:t>
            </a:r>
          </a:p>
          <a:p>
            <a:pPr defTabSz="739775">
              <a:defRPr/>
            </a:pPr>
            <a:endParaRPr lang="en-GB" sz="1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case 'counter/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incrementByAmount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</a:t>
            </a: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incrementByAmount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(state, action)</a:t>
            </a: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break</a:t>
            </a: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A13BF575-A123-8BB9-3FEA-AC3831383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349" y="1687297"/>
            <a:ext cx="3646395" cy="1516466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FFB953"/>
            </a:outerShdw>
          </a:effectLst>
        </p:spPr>
        <p:txBody>
          <a:bodyPr wrap="square" lIns="92075" tIns="46038" rIns="92075" bIns="46038" anchor="ctr">
            <a:noAutofit/>
          </a:bodyPr>
          <a:lstStyle/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const 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counterSlice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createSlice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({ 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name: 'counter',  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initialState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{…},</a:t>
            </a: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reducers: { </a:t>
            </a: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increment: (state) =&gt; {…},</a:t>
            </a: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decrement: (state) =&gt; {…},</a:t>
            </a: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incrementByAmount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(state, action) =&gt; {…}</a:t>
            </a: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05E5C25-3DD6-1526-0D66-9F9FF8002C3F}"/>
              </a:ext>
            </a:extLst>
          </p:cNvPr>
          <p:cNvSpPr/>
          <p:nvPr/>
        </p:nvSpPr>
        <p:spPr>
          <a:xfrm>
            <a:off x="4894728" y="2359959"/>
            <a:ext cx="517713" cy="29583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597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cs typeface="Times New Roman" pitchFamily="18" charset="0"/>
              </a:rPr>
              <a:t>Configuring the Redux Store</a:t>
            </a: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dirty="0"/>
              <a:t>Once you've created your slices, the next step is to configure the Redux Store to house these slices</a:t>
            </a:r>
          </a:p>
          <a:p>
            <a:pPr eaLnBrk="1" hangingPunct="1"/>
            <a:endParaRPr lang="en-GB" dirty="0"/>
          </a:p>
          <a:p>
            <a:pPr eaLnBrk="1" hangingPunct="1"/>
            <a:endParaRPr lang="en-GB" dirty="0"/>
          </a:p>
          <a:p>
            <a:pPr eaLnBrk="1" hangingPunct="1"/>
            <a:endParaRPr lang="en-GB" dirty="0"/>
          </a:p>
          <a:p>
            <a:pPr eaLnBrk="1" hangingPunct="1"/>
            <a:endParaRPr lang="en-GB" dirty="0"/>
          </a:p>
          <a:p>
            <a:pPr eaLnBrk="1" hangingPunct="1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790DF0-56F5-4575-92B8-F4404AF7EE96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17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2F22EBAF-19C7-0CCC-5A44-CCABF488A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349" y="1700570"/>
            <a:ext cx="6793207" cy="1631858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FFB953"/>
            </a:outerShdw>
          </a:effectLst>
        </p:spPr>
        <p:txBody>
          <a:bodyPr wrap="square" lIns="92075" tIns="46038" rIns="92075" bIns="46038" anchor="ctr">
            <a:spAutoFit/>
          </a:bodyPr>
          <a:lstStyle/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{ 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configureStore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from '@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reduxjs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/toolkit'</a:t>
            </a:r>
          </a:p>
          <a:p>
            <a:pPr defTabSz="739775">
              <a:defRPr/>
            </a:pPr>
            <a:r>
              <a:rPr lang="en-GB" sz="10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GB" sz="10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counterSlice</a:t>
            </a:r>
            <a:r>
              <a:rPr lang="en-GB" sz="10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from './</a:t>
            </a:r>
            <a:r>
              <a:rPr lang="en-GB" sz="10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counterSlice</a:t>
            </a:r>
            <a:r>
              <a:rPr lang="en-GB" sz="10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 defTabSz="739775">
              <a:defRPr/>
            </a:pPr>
            <a:r>
              <a:rPr lang="en-GB" sz="10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GB" sz="10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productsSlice</a:t>
            </a:r>
            <a:r>
              <a:rPr lang="en-GB" sz="10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from './</a:t>
            </a:r>
            <a:r>
              <a:rPr lang="en-GB" sz="10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productsSlice</a:t>
            </a:r>
            <a:r>
              <a:rPr lang="en-GB" sz="10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 defTabSz="739775">
              <a:defRPr/>
            </a:pPr>
            <a:endParaRPr lang="en-GB" sz="10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 store = 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configureStore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reducer: {</a:t>
            </a:r>
          </a:p>
          <a:p>
            <a:pPr defTabSz="739775">
              <a:defRPr/>
            </a:pPr>
            <a:r>
              <a:rPr lang="en-GB" sz="10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counter:  </a:t>
            </a:r>
            <a:r>
              <a:rPr lang="en-GB" sz="10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counterSlice.reducer</a:t>
            </a:r>
            <a:r>
              <a:rPr lang="en-GB" sz="10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defTabSz="739775">
              <a:defRPr/>
            </a:pPr>
            <a:r>
              <a:rPr lang="en-GB" sz="10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products: </a:t>
            </a:r>
            <a:r>
              <a:rPr lang="en-GB" sz="10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productsSlice.reducer</a:t>
            </a:r>
            <a:endParaRPr lang="en-GB" sz="10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4D68549-5D1D-7329-05B7-343A345332CE}"/>
              </a:ext>
            </a:extLst>
          </p:cNvPr>
          <p:cNvSpPr/>
          <p:nvPr/>
        </p:nvSpPr>
        <p:spPr>
          <a:xfrm>
            <a:off x="4934679" y="2578382"/>
            <a:ext cx="1905037" cy="2000155"/>
          </a:xfrm>
          <a:prstGeom prst="roundRect">
            <a:avLst>
              <a:gd name="adj" fmla="val 5427"/>
            </a:avLst>
          </a:prstGeom>
          <a:solidFill>
            <a:srgbClr val="4484D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Redux Store</a:t>
            </a:r>
          </a:p>
          <a:p>
            <a:pPr algn="ctr"/>
            <a:endParaRPr lang="en-GB" sz="1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GB" sz="1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GB" sz="1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GB" sz="1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GB" sz="1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GB" sz="1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B483463-ACCF-AD8D-AEC8-2192D6D26F54}"/>
              </a:ext>
            </a:extLst>
          </p:cNvPr>
          <p:cNvSpPr/>
          <p:nvPr/>
        </p:nvSpPr>
        <p:spPr>
          <a:xfrm>
            <a:off x="5173663" y="3305993"/>
            <a:ext cx="1427069" cy="36147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counter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72FB3C-753A-452D-9D49-2EE38EFEC3A7}"/>
              </a:ext>
            </a:extLst>
          </p:cNvPr>
          <p:cNvSpPr/>
          <p:nvPr/>
        </p:nvSpPr>
        <p:spPr>
          <a:xfrm>
            <a:off x="5173663" y="3941593"/>
            <a:ext cx="1427069" cy="36147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9E834B-5361-CBC7-3296-05640D023A2E}"/>
              </a:ext>
            </a:extLst>
          </p:cNvPr>
          <p:cNvCxnSpPr>
            <a:cxnSpLocks/>
          </p:cNvCxnSpPr>
          <p:nvPr/>
        </p:nvCxnSpPr>
        <p:spPr>
          <a:xfrm>
            <a:off x="4737207" y="3178985"/>
            <a:ext cx="2299980" cy="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D3298A0-B24F-7F6E-A039-880B55D35716}"/>
              </a:ext>
            </a:extLst>
          </p:cNvPr>
          <p:cNvCxnSpPr>
            <a:cxnSpLocks/>
          </p:cNvCxnSpPr>
          <p:nvPr/>
        </p:nvCxnSpPr>
        <p:spPr>
          <a:xfrm>
            <a:off x="4741098" y="3811089"/>
            <a:ext cx="2299980" cy="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DA73F03-7E22-4C6C-FD60-DF68699CB2F2}"/>
              </a:ext>
            </a:extLst>
          </p:cNvPr>
          <p:cNvCxnSpPr>
            <a:cxnSpLocks/>
          </p:cNvCxnSpPr>
          <p:nvPr/>
        </p:nvCxnSpPr>
        <p:spPr>
          <a:xfrm>
            <a:off x="4737207" y="4436207"/>
            <a:ext cx="2299980" cy="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AD38333-EA60-D6B3-7258-B8A9514F58CD}"/>
              </a:ext>
            </a:extLst>
          </p:cNvPr>
          <p:cNvSpPr txBox="1"/>
          <p:nvPr/>
        </p:nvSpPr>
        <p:spPr>
          <a:xfrm>
            <a:off x="7345337" y="3079894"/>
            <a:ext cx="8002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000" b="1" dirty="0" err="1">
                <a:solidFill>
                  <a:srgbClr val="33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main.tsx</a:t>
            </a:r>
            <a:endParaRPr lang="en-GB" sz="1000" b="1" dirty="0">
              <a:solidFill>
                <a:srgbClr val="3333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918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cs typeface="Times New Roman" pitchFamily="18" charset="0"/>
              </a:rPr>
              <a:t>Providing State to all Components</a:t>
            </a: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24309"/>
            <a:ext cx="8143826" cy="3742941"/>
          </a:xfrm>
        </p:spPr>
        <p:txBody>
          <a:bodyPr/>
          <a:lstStyle/>
          <a:p>
            <a:pPr eaLnBrk="1" hangingPunct="1"/>
            <a:r>
              <a:rPr lang="en-GB" dirty="0"/>
              <a:t>Redux makes it easy to </a:t>
            </a:r>
            <a:r>
              <a:rPr lang="en-GB" i="1" dirty="0"/>
              <a:t>provide </a:t>
            </a:r>
            <a:r>
              <a:rPr lang="en-GB" dirty="0"/>
              <a:t>state to all components:</a:t>
            </a:r>
          </a:p>
          <a:p>
            <a:pPr eaLnBrk="1" hangingPunct="1"/>
            <a:endParaRPr lang="en-GB" dirty="0"/>
          </a:p>
          <a:p>
            <a:pPr eaLnBrk="1" hangingPunct="1"/>
            <a:endParaRPr lang="en-GB" dirty="0"/>
          </a:p>
          <a:p>
            <a:pPr eaLnBrk="1" hangingPunct="1"/>
            <a:endParaRPr lang="en-GB" dirty="0"/>
          </a:p>
          <a:p>
            <a:pPr eaLnBrk="1" hangingPunct="1"/>
            <a:endParaRPr lang="en-GB" dirty="0"/>
          </a:p>
          <a:p>
            <a:pPr eaLnBrk="1" hangingPunct="1"/>
            <a:endParaRPr lang="en-GB" dirty="0"/>
          </a:p>
          <a:p>
            <a:pPr eaLnBrk="1" hangingPunct="1"/>
            <a:endParaRPr lang="en-GB" dirty="0"/>
          </a:p>
          <a:p>
            <a:pPr eaLnBrk="1" hangingPunct="1"/>
            <a:endParaRPr lang="en-GB" dirty="0"/>
          </a:p>
          <a:p>
            <a:pPr eaLnBrk="1" hangingPunct="1"/>
            <a:endParaRPr lang="en-GB" dirty="0"/>
          </a:p>
          <a:p>
            <a:pPr eaLnBrk="1" hangingPunct="1"/>
            <a:endParaRPr lang="en-GB" dirty="0"/>
          </a:p>
          <a:p>
            <a:pPr eaLnBrk="1" hangingPunct="1"/>
            <a:endParaRPr lang="en-GB" dirty="0"/>
          </a:p>
          <a:p>
            <a:pPr eaLnBrk="1" hangingPunct="1"/>
            <a:endParaRPr lang="en-GB" dirty="0"/>
          </a:p>
          <a:p>
            <a:pPr eaLnBrk="1" hangingPunct="1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790DF0-56F5-4575-92B8-F4404AF7EE96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18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2F22EBAF-19C7-0CCC-5A44-CCABF488A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349" y="1355198"/>
            <a:ext cx="6793207" cy="1631858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FFB953"/>
            </a:outerShdw>
          </a:effectLst>
        </p:spPr>
        <p:txBody>
          <a:bodyPr wrap="square" lIns="92075" tIns="46038" rIns="92075" bIns="46038" anchor="ctr">
            <a:spAutoFit/>
          </a:bodyPr>
          <a:lstStyle/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{ Provider } from 'react-redux'</a:t>
            </a:r>
          </a:p>
          <a:p>
            <a:pPr defTabSz="739775">
              <a:defRPr/>
            </a:pPr>
            <a:r>
              <a:rPr lang="en-GB" sz="10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defTabSz="739775">
              <a:defRPr/>
            </a:pPr>
            <a:endParaRPr lang="en-GB" sz="10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0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ReactDOM.createRoot</a:t>
            </a:r>
            <a:r>
              <a:rPr lang="en-GB" sz="10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document.getElementById</a:t>
            </a:r>
            <a:r>
              <a:rPr lang="en-GB" sz="10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('root')!).render(</a:t>
            </a:r>
          </a:p>
          <a:p>
            <a:pPr defTabSz="739775">
              <a:defRPr/>
            </a:pPr>
            <a:r>
              <a:rPr lang="en-GB" sz="10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GB" sz="10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React.StrictMode</a:t>
            </a:r>
            <a:r>
              <a:rPr lang="en-GB" sz="10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&lt;Provider store={store}&gt;</a:t>
            </a:r>
          </a:p>
          <a:p>
            <a:pPr defTabSz="739775">
              <a:defRPr/>
            </a:pPr>
            <a:r>
              <a:rPr lang="en-GB" sz="10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&lt;App /&gt;</a:t>
            </a: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&lt;/Provider&gt;</a:t>
            </a:r>
          </a:p>
          <a:p>
            <a:pPr defTabSz="739775">
              <a:defRPr/>
            </a:pPr>
            <a:r>
              <a:rPr lang="en-GB" sz="10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GB" sz="10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React.StrictMode</a:t>
            </a:r>
            <a:r>
              <a:rPr lang="en-GB" sz="10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</a:t>
            </a:r>
          </a:p>
          <a:p>
            <a:pPr defTabSz="739775">
              <a:defRPr/>
            </a:pPr>
            <a:r>
              <a:rPr lang="en-GB" sz="10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C30E73-BFBA-FA4D-A11E-E94782A1C79F}"/>
              </a:ext>
            </a:extLst>
          </p:cNvPr>
          <p:cNvSpPr txBox="1"/>
          <p:nvPr/>
        </p:nvSpPr>
        <p:spPr>
          <a:xfrm>
            <a:off x="7345337" y="2736594"/>
            <a:ext cx="8002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000" b="1" dirty="0" err="1">
                <a:solidFill>
                  <a:srgbClr val="33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main.tsx</a:t>
            </a:r>
            <a:endParaRPr lang="en-GB" sz="1000" b="1" dirty="0">
              <a:solidFill>
                <a:srgbClr val="3333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007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cs typeface="Times New Roman" pitchFamily="18" charset="0"/>
              </a:rPr>
              <a:t>Accessing State in a Component</a:t>
            </a: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24309"/>
            <a:ext cx="8143826" cy="3742941"/>
          </a:xfrm>
        </p:spPr>
        <p:txBody>
          <a:bodyPr/>
          <a:lstStyle/>
          <a:p>
            <a:pPr eaLnBrk="1" hangingPunct="1"/>
            <a:r>
              <a:rPr lang="en-GB" dirty="0"/>
              <a:t>A component can access Redux Store state as follows:</a:t>
            </a:r>
          </a:p>
          <a:p>
            <a:pPr eaLnBrk="1" hangingPunct="1"/>
            <a:endParaRPr lang="en-GB" dirty="0"/>
          </a:p>
          <a:p>
            <a:pPr eaLnBrk="1" hangingPunct="1"/>
            <a:endParaRPr lang="en-GB" dirty="0"/>
          </a:p>
          <a:p>
            <a:pPr eaLnBrk="1" hangingPunct="1"/>
            <a:endParaRPr lang="en-GB" dirty="0"/>
          </a:p>
          <a:p>
            <a:pPr eaLnBrk="1" hangingPunct="1"/>
            <a:endParaRPr lang="en-GB" dirty="0"/>
          </a:p>
          <a:p>
            <a:pPr eaLnBrk="1" hangingPunct="1"/>
            <a:endParaRPr lang="en-GB" dirty="0"/>
          </a:p>
          <a:p>
            <a:pPr eaLnBrk="1" hangingPunct="1"/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790DF0-56F5-4575-92B8-F4404AF7EE96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19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2F22EBAF-19C7-0CCC-5A44-CCABF488A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349" y="1364199"/>
            <a:ext cx="6793207" cy="2862964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FFB953"/>
            </a:outerShdw>
          </a:effectLst>
        </p:spPr>
        <p:txBody>
          <a:bodyPr wrap="square" lIns="92075" tIns="46038" rIns="92075" bIns="46038" anchor="ctr">
            <a:spAutoFit/>
          </a:bodyPr>
          <a:lstStyle/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{ 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useSelector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from 'react-redux'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defTabSz="739775">
              <a:defRPr/>
            </a:pPr>
            <a:endParaRPr lang="en-GB" sz="1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export default function Counter() {</a:t>
            </a:r>
          </a:p>
          <a:p>
            <a:pPr defTabSz="739775">
              <a:defRPr/>
            </a:pP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const counter: any = 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useSelector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((store: any) =&gt; 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store.counter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739775">
              <a:defRPr/>
            </a:pPr>
            <a:endParaRPr lang="en-GB" sz="1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return (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&lt;div&gt;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&lt;div&gt;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&lt;h1&gt;Counter&lt;/h1&gt;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&lt;p&gt;Current value: 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counter.value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&lt;p&gt;Last updated: 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counter.lastUpdated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…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&lt;/div&gt;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&lt;/div&gt;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)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479CB-DAEA-3A78-20B9-6B46E4ED4F2B}"/>
              </a:ext>
            </a:extLst>
          </p:cNvPr>
          <p:cNvSpPr txBox="1"/>
          <p:nvPr/>
        </p:nvSpPr>
        <p:spPr>
          <a:xfrm>
            <a:off x="7114504" y="1360013"/>
            <a:ext cx="10310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000" b="1" dirty="0" err="1">
                <a:solidFill>
                  <a:srgbClr val="33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Counter.tsx</a:t>
            </a:r>
            <a:endParaRPr lang="en-GB" sz="1000" b="1" dirty="0">
              <a:solidFill>
                <a:srgbClr val="3333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AC3A5A-8DD7-420A-9BBC-97D4F0B8C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252" y="2687053"/>
            <a:ext cx="3629248" cy="18675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148CFA-D785-AD0A-3DEA-388ACB3766D6}"/>
              </a:ext>
            </a:extLst>
          </p:cNvPr>
          <p:cNvSpPr/>
          <p:nvPr/>
        </p:nvSpPr>
        <p:spPr>
          <a:xfrm>
            <a:off x="5279567" y="3565355"/>
            <a:ext cx="1203735" cy="336314"/>
          </a:xfrm>
          <a:prstGeom prst="rect">
            <a:avLst/>
          </a:prstGeom>
          <a:solidFill>
            <a:srgbClr val="FFFFFF">
              <a:alpha val="10196"/>
            </a:srgbClr>
          </a:solidFill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6449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42" y="36576"/>
            <a:ext cx="8045858" cy="560552"/>
          </a:xfrm>
        </p:spPr>
        <p:txBody>
          <a:bodyPr/>
          <a:lstStyle/>
          <a:p>
            <a:r>
              <a:rPr lang="en-US" dirty="0"/>
              <a:t>Section 1:  Redux Concepts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7C4D046-3B81-47EF-BB58-9F17FAB63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  <a:p>
            <a:r>
              <a:rPr lang="en-GB" dirty="0"/>
              <a:t>Organizing state into slices</a:t>
            </a:r>
          </a:p>
          <a:p>
            <a:r>
              <a:rPr lang="en-GB" dirty="0"/>
              <a:t>Identifying actions</a:t>
            </a:r>
          </a:p>
          <a:p>
            <a:r>
              <a:rPr lang="en-GB" dirty="0"/>
              <a:t>Defining reducer functions</a:t>
            </a:r>
          </a:p>
          <a:p>
            <a:r>
              <a:rPr lang="en-GB" dirty="0"/>
              <a:t>How it all fits together</a:t>
            </a:r>
          </a:p>
        </p:txBody>
      </p:sp>
    </p:spTree>
    <p:extLst>
      <p:ext uri="{BB962C8B-B14F-4D97-AF65-F5344CB8AC3E}">
        <p14:creationId xmlns:p14="http://schemas.microsoft.com/office/powerpoint/2010/main" val="2427682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cs typeface="Times New Roman" pitchFamily="18" charset="0"/>
              </a:rPr>
              <a:t>Creating and Dispatching Actions (1 of 3)</a:t>
            </a: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24309"/>
            <a:ext cx="8075249" cy="3742941"/>
          </a:xfrm>
        </p:spPr>
        <p:txBody>
          <a:bodyPr/>
          <a:lstStyle/>
          <a:p>
            <a:pPr eaLnBrk="1" hangingPunct="1"/>
            <a:r>
              <a:rPr lang="en-GB" dirty="0"/>
              <a:t>When you want to update state in a slice:</a:t>
            </a:r>
          </a:p>
          <a:p>
            <a:pPr lvl="1"/>
            <a:r>
              <a:rPr lang="en-GB" dirty="0"/>
              <a:t>Create an action object</a:t>
            </a:r>
          </a:p>
          <a:p>
            <a:pPr lvl="1"/>
            <a:r>
              <a:rPr lang="en-GB" dirty="0"/>
              <a:t>Dispatch the action object to Redux Store</a:t>
            </a:r>
          </a:p>
          <a:p>
            <a:pPr lvl="1"/>
            <a:r>
              <a:rPr lang="en-GB" dirty="0"/>
              <a:t>(Redux Store invokes a reducer function, to do the work) </a:t>
            </a:r>
          </a:p>
          <a:p>
            <a:pPr lvl="1"/>
            <a:endParaRPr lang="en-GB" dirty="0"/>
          </a:p>
          <a:p>
            <a:pPr eaLnBrk="1" hangingPunct="1"/>
            <a:r>
              <a:rPr lang="en-GB" dirty="0"/>
              <a:t>Let's see how to do this…</a:t>
            </a:r>
            <a:endParaRPr lang="en-GB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790DF0-56F5-4575-92B8-F4404AF7EE96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20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7755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cs typeface="Times New Roman" pitchFamily="18" charset="0"/>
              </a:rPr>
              <a:t>Creating and Dispatching Actions (2 of 3)</a:t>
            </a: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00501" y="924309"/>
            <a:ext cx="8196158" cy="3742941"/>
          </a:xfrm>
        </p:spPr>
        <p:txBody>
          <a:bodyPr/>
          <a:lstStyle/>
          <a:p>
            <a:pPr eaLnBrk="1" hangingPunct="1"/>
            <a:r>
              <a:rPr lang="en-GB" dirty="0"/>
              <a:t>RTK generates </a:t>
            </a:r>
            <a:r>
              <a:rPr lang="en-GB" i="1" dirty="0"/>
              <a:t>action-creator functions </a:t>
            </a:r>
            <a:r>
              <a:rPr lang="en-GB" dirty="0"/>
              <a:t>for your slice</a:t>
            </a:r>
          </a:p>
          <a:p>
            <a:pPr lvl="1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counterSlice.actions.increment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counterSlice.actions.decrement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counterSlice.actions.incrementByAmount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2"/>
            <a:endParaRPr lang="en-GB" sz="1200" dirty="0"/>
          </a:p>
          <a:p>
            <a:r>
              <a:rPr lang="en-GB" dirty="0"/>
              <a:t>These functions create action objects for you:</a:t>
            </a:r>
            <a:endParaRPr lang="en-GB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790DF0-56F5-4575-92B8-F4404AF7EE96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21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4CA3CD8A-9A5A-A288-B4C8-E28E544DC7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349" y="3038214"/>
            <a:ext cx="6793207" cy="862417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FFB953"/>
            </a:outerShdw>
          </a:effectLst>
        </p:spPr>
        <p:txBody>
          <a:bodyPr wrap="square" lIns="92075" tIns="46038" rIns="92075" bIns="46038" anchor="ctr">
            <a:spAutoFit/>
          </a:bodyPr>
          <a:lstStyle/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counterSlice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from './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counterSlice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defTabSz="739775">
              <a:defRPr/>
            </a:pP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const 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Math.round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Math.random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() * 10)</a:t>
            </a:r>
          </a:p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 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anActionObject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counterSlice.actions.incrementByAmount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A4DEE97-32D6-B7D2-D594-C852E0805E44}"/>
              </a:ext>
            </a:extLst>
          </p:cNvPr>
          <p:cNvSpPr/>
          <p:nvPr/>
        </p:nvSpPr>
        <p:spPr>
          <a:xfrm>
            <a:off x="4360014" y="4313363"/>
            <a:ext cx="3302657" cy="756962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39775">
              <a:defRPr/>
            </a:pPr>
            <a:r>
              <a:rPr lang="en-GB" sz="10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739775">
              <a:defRPr/>
            </a:pPr>
            <a:r>
              <a:rPr lang="en-GB" sz="10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type: 'counter/</a:t>
            </a:r>
            <a:r>
              <a:rPr lang="en-GB" sz="1000" b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incrementByAmount</a:t>
            </a:r>
            <a:r>
              <a:rPr lang="en-GB" sz="10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</a:p>
          <a:p>
            <a:pPr defTabSz="739775">
              <a:defRPr/>
            </a:pPr>
            <a:r>
              <a:rPr lang="en-GB" sz="10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payload: </a:t>
            </a:r>
            <a:r>
              <a:rPr lang="en-GB" sz="1000" b="1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endParaRPr lang="en-GB" sz="1000" b="1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0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GB" sz="1000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3B5507E-BBFE-83E2-8106-AE4E659DE489}"/>
              </a:ext>
            </a:extLst>
          </p:cNvPr>
          <p:cNvSpPr/>
          <p:nvPr/>
        </p:nvSpPr>
        <p:spPr>
          <a:xfrm>
            <a:off x="2414016" y="3839536"/>
            <a:ext cx="1945997" cy="623039"/>
          </a:xfrm>
          <a:custGeom>
            <a:avLst/>
            <a:gdLst>
              <a:gd name="connsiteX0" fmla="*/ 0 w 3319077"/>
              <a:gd name="connsiteY0" fmla="*/ 0 h 638134"/>
              <a:gd name="connsiteX1" fmla="*/ 0 w 3319077"/>
              <a:gd name="connsiteY1" fmla="*/ 638134 h 638134"/>
              <a:gd name="connsiteX2" fmla="*/ 3319077 w 3319077"/>
              <a:gd name="connsiteY2" fmla="*/ 638134 h 638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19077" h="638134">
                <a:moveTo>
                  <a:pt x="0" y="0"/>
                </a:moveTo>
                <a:lnTo>
                  <a:pt x="0" y="638134"/>
                </a:lnTo>
                <a:lnTo>
                  <a:pt x="3319077" y="638134"/>
                </a:lnTo>
              </a:path>
            </a:pathLst>
          </a:custGeom>
          <a:noFill/>
          <a:ln w="1905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460EB7-75FB-9508-22F1-076C52C9FCE3}"/>
              </a:ext>
            </a:extLst>
          </p:cNvPr>
          <p:cNvSpPr txBox="1"/>
          <p:nvPr/>
        </p:nvSpPr>
        <p:spPr>
          <a:xfrm>
            <a:off x="4414723" y="4071966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>
                <a:solidFill>
                  <a:srgbClr val="00B050"/>
                </a:solidFill>
              </a:rPr>
              <a:t>an action object</a:t>
            </a:r>
          </a:p>
        </p:txBody>
      </p:sp>
    </p:spTree>
    <p:extLst>
      <p:ext uri="{BB962C8B-B14F-4D97-AF65-F5344CB8AC3E}">
        <p14:creationId xmlns:p14="http://schemas.microsoft.com/office/powerpoint/2010/main" val="1074046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cs typeface="Times New Roman" pitchFamily="18" charset="0"/>
              </a:rPr>
              <a:t>Creating and Dispatching Actions (3 of 3)</a:t>
            </a: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00501" y="924309"/>
            <a:ext cx="8196158" cy="3742941"/>
          </a:xfrm>
        </p:spPr>
        <p:txBody>
          <a:bodyPr/>
          <a:lstStyle/>
          <a:p>
            <a:pPr eaLnBrk="1" hangingPunct="1"/>
            <a:r>
              <a:rPr lang="en-GB" dirty="0"/>
              <a:t>To dispatch an action object to Redux Store:</a:t>
            </a:r>
          </a:p>
          <a:p>
            <a:pPr lvl="1"/>
            <a:endParaRPr lang="en-GB" i="1" dirty="0"/>
          </a:p>
          <a:p>
            <a:pPr lvl="1"/>
            <a:endParaRPr lang="en-GB" i="1" dirty="0"/>
          </a:p>
          <a:p>
            <a:pPr lvl="1"/>
            <a:endParaRPr lang="en-GB" i="1" dirty="0"/>
          </a:p>
          <a:p>
            <a:pPr lvl="1"/>
            <a:endParaRPr lang="en-GB" i="1" dirty="0"/>
          </a:p>
          <a:p>
            <a:pPr lvl="1"/>
            <a:endParaRPr lang="en-GB" i="1" dirty="0"/>
          </a:p>
          <a:p>
            <a:pPr marL="400050" lvl="1" indent="0">
              <a:buNone/>
            </a:pPr>
            <a:endParaRPr lang="en-GB" dirty="0"/>
          </a:p>
          <a:p>
            <a:pPr eaLnBrk="1" hangingPunct="1"/>
            <a:r>
              <a:rPr lang="en-GB" dirty="0"/>
              <a:t>For a complete example</a:t>
            </a:r>
          </a:p>
          <a:p>
            <a:pPr lvl="1"/>
            <a:r>
              <a:rPr lang="en-GB" dirty="0"/>
              <a:t>See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Counter.tsx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790DF0-56F5-4575-92B8-F4404AF7EE96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22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82482BBE-06C7-9B42-C5B1-BDCA7D9768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349" y="1360013"/>
            <a:ext cx="6793207" cy="1631858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FFB953"/>
            </a:outerShdw>
          </a:effectLst>
        </p:spPr>
        <p:txBody>
          <a:bodyPr wrap="square" lIns="92075" tIns="46038" rIns="92075" bIns="46038" anchor="ctr">
            <a:spAutoFit/>
          </a:bodyPr>
          <a:lstStyle/>
          <a:p>
            <a:pPr defTabSz="739775">
              <a:defRPr/>
            </a:pP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{ 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useDispatch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from 'react-redux'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defTabSz="739775">
              <a:defRPr/>
            </a:pP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export default function Counter() {</a:t>
            </a:r>
          </a:p>
          <a:p>
            <a:pPr defTabSz="739775">
              <a:defRPr/>
            </a:pP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 dispatch = 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useDispatch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dispatch(</a:t>
            </a:r>
            <a:r>
              <a:rPr lang="en-GB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anActionObject</a:t>
            </a:r>
            <a:r>
              <a: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pPr defTabSz="739775">
              <a:defRPr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2E6980-4F03-0BB7-A174-43D6EE96F461}"/>
              </a:ext>
            </a:extLst>
          </p:cNvPr>
          <p:cNvSpPr txBox="1"/>
          <p:nvPr/>
        </p:nvSpPr>
        <p:spPr>
          <a:xfrm>
            <a:off x="7114504" y="1360013"/>
            <a:ext cx="10310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000" b="1" dirty="0" err="1">
                <a:solidFill>
                  <a:srgbClr val="33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Counter.tsx</a:t>
            </a:r>
            <a:endParaRPr lang="en-GB" sz="1000" b="1" dirty="0">
              <a:solidFill>
                <a:srgbClr val="3333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89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cs typeface="Times New Roman" pitchFamily="18" charset="0"/>
              </a:rPr>
              <a:t>Understanding the </a:t>
            </a:r>
            <a:r>
              <a:rPr lang="en-GB" i="1" dirty="0">
                <a:cs typeface="Times New Roman" pitchFamily="18" charset="0"/>
              </a:rPr>
              <a:t>products</a:t>
            </a:r>
            <a:r>
              <a:rPr lang="en-GB" dirty="0">
                <a:cs typeface="Times New Roman" pitchFamily="18" charset="0"/>
              </a:rPr>
              <a:t> Slice</a:t>
            </a: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00501" y="924309"/>
            <a:ext cx="8196158" cy="3742941"/>
          </a:xfrm>
        </p:spPr>
        <p:txBody>
          <a:bodyPr/>
          <a:lstStyle/>
          <a:p>
            <a:pPr eaLnBrk="1" hangingPunct="1"/>
            <a:r>
              <a:rPr lang="en-GB" dirty="0"/>
              <a:t>We've seen how the </a:t>
            </a:r>
            <a:r>
              <a:rPr lang="en-GB" i="1" dirty="0"/>
              <a:t>counter</a:t>
            </a:r>
            <a:r>
              <a:rPr lang="en-GB" dirty="0"/>
              <a:t> slice works</a:t>
            </a:r>
          </a:p>
          <a:p>
            <a:pPr lvl="1"/>
            <a:r>
              <a:rPr lang="en-GB" dirty="0" err="1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counterSlice.ts</a:t>
            </a:r>
            <a:r>
              <a:rPr lang="en-GB" dirty="0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  - 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Creates </a:t>
            </a:r>
            <a:r>
              <a:rPr lang="en-GB" i="1" dirty="0">
                <a:ea typeface="Open Sans" panose="020B0606030504020204" pitchFamily="34" charset="0"/>
                <a:cs typeface="Open Sans" panose="020B0606030504020204" pitchFamily="34" charset="0"/>
              </a:rPr>
              <a:t>counter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slice</a:t>
            </a:r>
          </a:p>
          <a:p>
            <a:pPr lvl="1"/>
            <a:r>
              <a:rPr lang="en-GB" dirty="0" err="1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Counter.tsx</a:t>
            </a:r>
            <a:r>
              <a:rPr lang="en-GB" dirty="0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      - 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Views and updates </a:t>
            </a:r>
            <a:r>
              <a:rPr lang="en-GB" i="1" dirty="0">
                <a:ea typeface="Open Sans" panose="020B0606030504020204" pitchFamily="34" charset="0"/>
                <a:cs typeface="Open Sans" panose="020B0606030504020204" pitchFamily="34" charset="0"/>
              </a:rPr>
              <a:t>counter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slice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eaLnBrk="1" hangingPunct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Now let's see how the </a:t>
            </a:r>
            <a:r>
              <a:rPr lang="en-GB" i="1" dirty="0">
                <a:ea typeface="Open Sans" panose="020B0606030504020204" pitchFamily="34" charset="0"/>
                <a:cs typeface="Open Sans" panose="020B0606030504020204" pitchFamily="34" charset="0"/>
              </a:rPr>
              <a:t>products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slice works</a:t>
            </a:r>
          </a:p>
          <a:p>
            <a:pPr lvl="1"/>
            <a:r>
              <a:rPr lang="en-GB" dirty="0" err="1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productsSlice.ts</a:t>
            </a:r>
            <a:r>
              <a:rPr lang="en-GB" dirty="0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 - 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Creates </a:t>
            </a:r>
            <a:r>
              <a:rPr lang="en-GB" i="1" dirty="0">
                <a:ea typeface="Open Sans" panose="020B0606030504020204" pitchFamily="34" charset="0"/>
                <a:cs typeface="Open Sans" panose="020B0606030504020204" pitchFamily="34" charset="0"/>
              </a:rPr>
              <a:t>products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slice</a:t>
            </a:r>
          </a:p>
          <a:p>
            <a:pPr lvl="1"/>
            <a:r>
              <a:rPr lang="en-GB" dirty="0" err="1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Products.tsx</a:t>
            </a:r>
            <a:r>
              <a:rPr lang="en-GB" dirty="0">
                <a:latin typeface="Courier New" panose="02070309020205020404" pitchFamily="49" charset="0"/>
                <a:ea typeface="Open Sans" panose="020B0606030504020204" pitchFamily="34" charset="0"/>
                <a:cs typeface="Courier New" panose="02070309020205020404" pitchFamily="49" charset="0"/>
              </a:rPr>
              <a:t>     - 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Views and updates </a:t>
            </a:r>
            <a:r>
              <a:rPr lang="en-GB" i="1" dirty="0">
                <a:ea typeface="Open Sans" panose="020B0606030504020204" pitchFamily="34" charset="0"/>
                <a:cs typeface="Open Sans" panose="020B0606030504020204" pitchFamily="34" charset="0"/>
              </a:rPr>
              <a:t>products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slice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790DF0-56F5-4575-92B8-F4404AF7EE96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23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3846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7068" y="312434"/>
            <a:ext cx="6797758" cy="628090"/>
          </a:xfrm>
        </p:spPr>
        <p:txBody>
          <a:bodyPr/>
          <a:lstStyle/>
          <a:p>
            <a:r>
              <a:rPr lang="en-US" sz="2800" dirty="0">
                <a:solidFill>
                  <a:srgbClr val="005B70"/>
                </a:solidFill>
              </a:rPr>
              <a:t>Summary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E04218F-10E0-4B14-BDB1-FF256EC12F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2965" y="1262901"/>
            <a:ext cx="6233685" cy="1226761"/>
          </a:xfrm>
        </p:spPr>
        <p:txBody>
          <a:bodyPr>
            <a:noAutofit/>
          </a:bodyPr>
          <a:lstStyle/>
          <a:p>
            <a:pPr marL="512763" indent="-457200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Redux concepts</a:t>
            </a:r>
          </a:p>
          <a:p>
            <a:pPr marL="512763" indent="-457200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US" sz="2200" dirty="0"/>
              <a:t>Example application</a:t>
            </a:r>
          </a:p>
          <a:p>
            <a:pPr marL="512763" indent="-457200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US" sz="2200" dirty="0"/>
              <a:t>Understanding the example application</a:t>
            </a:r>
          </a:p>
          <a:p>
            <a:pPr marL="512763" indent="-457200">
              <a:buFont typeface="Arial" panose="020B0604020202020204" pitchFamily="34" charset="0"/>
              <a:buChar char="•"/>
              <a:tabLst>
                <a:tab pos="446088" algn="l"/>
              </a:tabLst>
            </a:pP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789142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Overview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24309"/>
            <a:ext cx="8133065" cy="3742941"/>
          </a:xfrm>
        </p:spPr>
        <p:txBody>
          <a:bodyPr/>
          <a:lstStyle/>
          <a:p>
            <a:r>
              <a:rPr lang="en-GB" dirty="0"/>
              <a:t>Redux helps you manage state in an application</a:t>
            </a:r>
          </a:p>
          <a:p>
            <a:pPr lvl="2"/>
            <a:endParaRPr lang="en-GB" dirty="0"/>
          </a:p>
          <a:p>
            <a:r>
              <a:rPr lang="en-GB" dirty="0"/>
              <a:t>Redux has a </a:t>
            </a:r>
            <a:r>
              <a:rPr lang="en-GB" i="1" dirty="0"/>
              <a:t>store</a:t>
            </a:r>
          </a:p>
          <a:p>
            <a:pPr lvl="1"/>
            <a:r>
              <a:rPr lang="en-GB" dirty="0"/>
              <a:t>Holds all the state for your application, globally</a:t>
            </a:r>
          </a:p>
          <a:p>
            <a:pPr lvl="2"/>
            <a:endParaRPr lang="en-GB" dirty="0"/>
          </a:p>
          <a:p>
            <a:r>
              <a:rPr lang="en-GB" dirty="0"/>
              <a:t>Redux has </a:t>
            </a:r>
            <a:r>
              <a:rPr lang="en-GB" i="1" dirty="0"/>
              <a:t>action objects</a:t>
            </a:r>
          </a:p>
          <a:p>
            <a:pPr lvl="1"/>
            <a:r>
              <a:rPr lang="en-GB" dirty="0"/>
              <a:t>Specify a change you want to make to the state</a:t>
            </a:r>
          </a:p>
          <a:p>
            <a:pPr lvl="2"/>
            <a:endParaRPr lang="en-GB" dirty="0"/>
          </a:p>
          <a:p>
            <a:r>
              <a:rPr lang="en-GB" dirty="0"/>
              <a:t>Redux has </a:t>
            </a:r>
            <a:r>
              <a:rPr lang="en-GB" i="1" dirty="0"/>
              <a:t>reducer functions</a:t>
            </a:r>
          </a:p>
          <a:p>
            <a:pPr lvl="1"/>
            <a:r>
              <a:rPr lang="en-GB" dirty="0"/>
              <a:t>Receives current state and action, updates state accordingly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790DF0-56F5-4575-92B8-F4404AF7EE96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3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0879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Organizing State into Slices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Redux stores your application state in </a:t>
            </a:r>
            <a:r>
              <a:rPr lang="en-GB" i="1" dirty="0"/>
              <a:t>slices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A00BBD0D-3E35-4F33-B681-AA2CC230399E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4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AA45B2D-F189-DF2C-9606-E2986DA32536}"/>
              </a:ext>
            </a:extLst>
          </p:cNvPr>
          <p:cNvSpPr/>
          <p:nvPr/>
        </p:nvSpPr>
        <p:spPr>
          <a:xfrm>
            <a:off x="3587004" y="1489262"/>
            <a:ext cx="2205317" cy="3217208"/>
          </a:xfrm>
          <a:prstGeom prst="roundRect">
            <a:avLst>
              <a:gd name="adj" fmla="val 5427"/>
            </a:avLst>
          </a:prstGeom>
          <a:solidFill>
            <a:srgbClr val="4484D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Redux Store</a:t>
            </a:r>
          </a:p>
          <a:p>
            <a:pPr algn="ctr"/>
            <a:endParaRPr lang="en-GB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GB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GB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GB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GB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GB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GB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GB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GB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9F5B0A4-90FE-637E-FFF1-F21A3702B31E}"/>
              </a:ext>
            </a:extLst>
          </p:cNvPr>
          <p:cNvSpPr/>
          <p:nvPr/>
        </p:nvSpPr>
        <p:spPr>
          <a:xfrm>
            <a:off x="3976128" y="2366677"/>
            <a:ext cx="1427069" cy="41013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F169592-2B6B-74CF-E9DB-E3C98A5B5D21}"/>
              </a:ext>
            </a:extLst>
          </p:cNvPr>
          <p:cNvSpPr/>
          <p:nvPr/>
        </p:nvSpPr>
        <p:spPr>
          <a:xfrm>
            <a:off x="3976128" y="3154450"/>
            <a:ext cx="1427069" cy="41013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customers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3DF2AA5-B8CF-AC30-6CB0-31C52DCB14E4}"/>
              </a:ext>
            </a:extLst>
          </p:cNvPr>
          <p:cNvSpPr/>
          <p:nvPr/>
        </p:nvSpPr>
        <p:spPr>
          <a:xfrm>
            <a:off x="3976128" y="3931206"/>
            <a:ext cx="1427069" cy="41013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orders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6CD3E8B-BE59-461A-01DB-3D0A2CD46215}"/>
              </a:ext>
            </a:extLst>
          </p:cNvPr>
          <p:cNvCxnSpPr>
            <a:cxnSpLocks/>
          </p:cNvCxnSpPr>
          <p:nvPr/>
        </p:nvCxnSpPr>
        <p:spPr>
          <a:xfrm>
            <a:off x="2944906" y="2201952"/>
            <a:ext cx="3489512" cy="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40F818E-7D8F-E78C-A561-FB853BFF025E}"/>
              </a:ext>
            </a:extLst>
          </p:cNvPr>
          <p:cNvCxnSpPr>
            <a:cxnSpLocks/>
          </p:cNvCxnSpPr>
          <p:nvPr/>
        </p:nvCxnSpPr>
        <p:spPr>
          <a:xfrm>
            <a:off x="2944906" y="2972920"/>
            <a:ext cx="3489512" cy="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562069-D634-230A-8934-23563A2BE166}"/>
              </a:ext>
            </a:extLst>
          </p:cNvPr>
          <p:cNvCxnSpPr>
            <a:cxnSpLocks/>
          </p:cNvCxnSpPr>
          <p:nvPr/>
        </p:nvCxnSpPr>
        <p:spPr>
          <a:xfrm>
            <a:off x="2944906" y="3747251"/>
            <a:ext cx="3489512" cy="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488B70-3F03-BA92-8689-0C33867BA64F}"/>
              </a:ext>
            </a:extLst>
          </p:cNvPr>
          <p:cNvCxnSpPr>
            <a:cxnSpLocks/>
          </p:cNvCxnSpPr>
          <p:nvPr/>
        </p:nvCxnSpPr>
        <p:spPr>
          <a:xfrm>
            <a:off x="2944906" y="4528300"/>
            <a:ext cx="3489512" cy="0"/>
          </a:xfrm>
          <a:prstGeom prst="line">
            <a:avLst/>
          </a:prstGeom>
          <a:ln>
            <a:solidFill>
              <a:srgbClr val="FFC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607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cs typeface="Times New Roman" pitchFamily="18" charset="0"/>
              </a:rPr>
              <a:t>Identifying Actions</a:t>
            </a:r>
            <a:endParaRPr lang="en-GB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900501" y="924309"/>
            <a:ext cx="8196158" cy="3742941"/>
          </a:xfrm>
        </p:spPr>
        <p:txBody>
          <a:bodyPr/>
          <a:lstStyle/>
          <a:p>
            <a:r>
              <a:rPr lang="en-GB" dirty="0"/>
              <a:t>For each slice of state:</a:t>
            </a:r>
          </a:p>
          <a:p>
            <a:pPr lvl="1"/>
            <a:r>
              <a:rPr lang="en-GB" dirty="0"/>
              <a:t>Think about what </a:t>
            </a:r>
            <a:r>
              <a:rPr lang="en-GB" i="1" dirty="0"/>
              <a:t>actions</a:t>
            </a:r>
            <a:r>
              <a:rPr lang="en-GB" dirty="0"/>
              <a:t> can happen in the system, </a:t>
            </a:r>
            <a:br>
              <a:rPr lang="en-GB" dirty="0"/>
            </a:br>
            <a:r>
              <a:rPr lang="en-GB" dirty="0"/>
              <a:t>to cause that slice of state to be updated</a:t>
            </a:r>
          </a:p>
          <a:p>
            <a:pPr lvl="1"/>
            <a:endParaRPr lang="en-GB" dirty="0"/>
          </a:p>
          <a:p>
            <a:r>
              <a:rPr lang="en-GB" dirty="0"/>
              <a:t>E.g. actions for the </a:t>
            </a:r>
            <a:r>
              <a:rPr lang="en-GB" i="1" dirty="0"/>
              <a:t>products </a:t>
            </a:r>
            <a:r>
              <a:rPr lang="en-GB" dirty="0"/>
              <a:t>slice:</a:t>
            </a:r>
          </a:p>
          <a:p>
            <a:pPr lvl="1"/>
            <a:r>
              <a:rPr lang="en-GB" dirty="0"/>
              <a:t>Add a product, like a product, remove a product</a:t>
            </a:r>
          </a:p>
          <a:p>
            <a:pPr lvl="1"/>
            <a:endParaRPr lang="en-GB" dirty="0"/>
          </a:p>
          <a:p>
            <a:r>
              <a:rPr lang="en-GB" dirty="0"/>
              <a:t>To cause an update:</a:t>
            </a:r>
          </a:p>
          <a:p>
            <a:pPr lvl="1"/>
            <a:r>
              <a:rPr lang="en-GB" dirty="0"/>
              <a:t>You create an </a:t>
            </a:r>
            <a:r>
              <a:rPr lang="en-GB" i="1" dirty="0"/>
              <a:t>action object</a:t>
            </a:r>
            <a:r>
              <a:rPr lang="en-GB" dirty="0"/>
              <a:t>, describing a desired state change</a:t>
            </a:r>
          </a:p>
          <a:p>
            <a:pPr lvl="1"/>
            <a:r>
              <a:rPr lang="en-GB" dirty="0"/>
              <a:t>You </a:t>
            </a:r>
            <a:r>
              <a:rPr lang="en-GB" i="1" dirty="0"/>
              <a:t>dispatch </a:t>
            </a:r>
            <a:r>
              <a:rPr lang="en-GB" dirty="0"/>
              <a:t>the action object to the Redux Store</a:t>
            </a:r>
            <a:r>
              <a:rPr lang="en-GB" i="1" dirty="0"/>
              <a:t> 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F1DC2DD6-A4B8-495D-9973-1C5107E67311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5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0967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cs typeface="Times New Roman" pitchFamily="18" charset="0"/>
              </a:rPr>
              <a:t>Defining Reducer Functions</a:t>
            </a:r>
            <a:endParaRPr lang="en-GB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909335" y="924309"/>
            <a:ext cx="8163986" cy="3742941"/>
          </a:xfrm>
        </p:spPr>
        <p:txBody>
          <a:bodyPr/>
          <a:lstStyle/>
          <a:p>
            <a:r>
              <a:rPr lang="en-GB" dirty="0"/>
              <a:t>Actions are carried out by </a:t>
            </a:r>
            <a:r>
              <a:rPr lang="en-GB" i="1" dirty="0"/>
              <a:t>reducer functions</a:t>
            </a:r>
          </a:p>
          <a:p>
            <a:pPr lvl="1"/>
            <a:r>
              <a:rPr lang="en-GB" dirty="0"/>
              <a:t>You define a separate reducer function for each slice of state</a:t>
            </a:r>
          </a:p>
          <a:p>
            <a:pPr lvl="1"/>
            <a:endParaRPr lang="en-GB" dirty="0"/>
          </a:p>
          <a:p>
            <a:r>
              <a:rPr lang="en-GB" dirty="0"/>
              <a:t>A reducer function receives 2 parameters:</a:t>
            </a:r>
          </a:p>
          <a:p>
            <a:pPr lvl="1"/>
            <a:r>
              <a:rPr lang="en-GB" dirty="0"/>
              <a:t>The current slice of state (e.g. </a:t>
            </a:r>
            <a:r>
              <a:rPr lang="en-GB" i="1" dirty="0"/>
              <a:t>products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An action object, indicating the change required</a:t>
            </a:r>
          </a:p>
          <a:p>
            <a:pPr lvl="1"/>
            <a:endParaRPr lang="en-GB" dirty="0"/>
          </a:p>
          <a:p>
            <a:r>
              <a:rPr lang="en-GB" dirty="0"/>
              <a:t>A reducer function updates the state, as instructed by the action object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F1DC2DD6-A4B8-495D-9973-1C5107E67311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6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3047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793342" y="36576"/>
            <a:ext cx="8156293" cy="560552"/>
          </a:xfrm>
        </p:spPr>
        <p:txBody>
          <a:bodyPr/>
          <a:lstStyle/>
          <a:p>
            <a:r>
              <a:rPr lang="en-GB" dirty="0"/>
              <a:t>How it all Fits Together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613A6C43-B2BD-4724-B676-FE3AE48C5302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7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9AA4746-FA4B-CC70-B2A0-CCA860DD9774}"/>
              </a:ext>
            </a:extLst>
          </p:cNvPr>
          <p:cNvSpPr/>
          <p:nvPr/>
        </p:nvSpPr>
        <p:spPr>
          <a:xfrm>
            <a:off x="3458911" y="675868"/>
            <a:ext cx="2102596" cy="4196522"/>
          </a:xfrm>
          <a:prstGeom prst="roundRect">
            <a:avLst>
              <a:gd name="adj" fmla="val 5427"/>
            </a:avLst>
          </a:prstGeom>
          <a:solidFill>
            <a:srgbClr val="4484D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Redux Store</a:t>
            </a:r>
          </a:p>
          <a:p>
            <a:pPr algn="ctr"/>
            <a:endParaRPr lang="en-GB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GB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GB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GB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GB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GB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GB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GB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GB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GB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GB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GB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GB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366B701-1961-BDF4-9A6A-2AA16B738CE3}"/>
              </a:ext>
            </a:extLst>
          </p:cNvPr>
          <p:cNvSpPr/>
          <p:nvPr/>
        </p:nvSpPr>
        <p:spPr>
          <a:xfrm>
            <a:off x="3807718" y="1320818"/>
            <a:ext cx="1427069" cy="2301460"/>
          </a:xfrm>
          <a:prstGeom prst="roundRect">
            <a:avLst>
              <a:gd name="adj" fmla="val 12556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366C007-8E22-1C1B-CC4D-84B0C3B24F8E}"/>
              </a:ext>
            </a:extLst>
          </p:cNvPr>
          <p:cNvSpPr/>
          <p:nvPr/>
        </p:nvSpPr>
        <p:spPr>
          <a:xfrm>
            <a:off x="3807718" y="3779170"/>
            <a:ext cx="1427069" cy="410135"/>
          </a:xfrm>
          <a:prstGeom prst="roundRect">
            <a:avLst/>
          </a:prstGeom>
          <a:solidFill>
            <a:srgbClr val="FFE5D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customers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A3A750E-3EA1-1B67-82DD-9251F5E9DF86}"/>
              </a:ext>
            </a:extLst>
          </p:cNvPr>
          <p:cNvSpPr/>
          <p:nvPr/>
        </p:nvSpPr>
        <p:spPr>
          <a:xfrm>
            <a:off x="3807718" y="4308550"/>
            <a:ext cx="1427069" cy="410135"/>
          </a:xfrm>
          <a:prstGeom prst="roundRect">
            <a:avLst/>
          </a:prstGeom>
          <a:solidFill>
            <a:srgbClr val="FFE5D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orders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BD3D2FC-DEF3-428B-2678-472565A2D57A}"/>
              </a:ext>
            </a:extLst>
          </p:cNvPr>
          <p:cNvSpPr/>
          <p:nvPr/>
        </p:nvSpPr>
        <p:spPr>
          <a:xfrm>
            <a:off x="6038573" y="1330388"/>
            <a:ext cx="2853634" cy="2308561"/>
          </a:xfrm>
          <a:prstGeom prst="roundRect">
            <a:avLst>
              <a:gd name="adj" fmla="val 6807"/>
            </a:avLst>
          </a:prstGeom>
          <a:solidFill>
            <a:srgbClr val="00B050"/>
          </a:solidFill>
          <a:ln>
            <a:solidFill>
              <a:srgbClr val="4484D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b="1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products reducer function</a:t>
            </a:r>
          </a:p>
          <a:p>
            <a:endParaRPr lang="en-GB" dirty="0">
              <a:solidFill>
                <a:schemeClr val="bg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Receives 2 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Current </a:t>
            </a:r>
            <a:r>
              <a:rPr lang="en-GB" i="1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products</a:t>
            </a:r>
            <a:r>
              <a:rPr lang="en-GB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An action object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Updates </a:t>
            </a:r>
            <a:r>
              <a:rPr lang="en-GB" i="1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products</a:t>
            </a:r>
            <a:r>
              <a:rPr lang="en-GB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state, based on the action object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04679A2A-A365-EF12-01C0-DD968A4BCD08}"/>
              </a:ext>
            </a:extLst>
          </p:cNvPr>
          <p:cNvSpPr/>
          <p:nvPr/>
        </p:nvSpPr>
        <p:spPr>
          <a:xfrm>
            <a:off x="344564" y="1342885"/>
            <a:ext cx="3149600" cy="232395"/>
          </a:xfrm>
          <a:prstGeom prst="rightArrow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BCD6FA5-AEC0-4523-C2A1-4E808BF78DCB}"/>
              </a:ext>
            </a:extLst>
          </p:cNvPr>
          <p:cNvSpPr/>
          <p:nvPr/>
        </p:nvSpPr>
        <p:spPr>
          <a:xfrm>
            <a:off x="583104" y="1046921"/>
            <a:ext cx="2354468" cy="826068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/>
              <a:t>addProduct</a:t>
            </a:r>
            <a:endParaRPr lang="en-GB" b="1" dirty="0"/>
          </a:p>
          <a:p>
            <a:pPr algn="ctr"/>
            <a:r>
              <a:rPr lang="en-GB" dirty="0"/>
              <a:t>action object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412D042-CF7D-41E1-8046-E24D0A2BFB7B}"/>
              </a:ext>
            </a:extLst>
          </p:cNvPr>
          <p:cNvSpPr/>
          <p:nvPr/>
        </p:nvSpPr>
        <p:spPr>
          <a:xfrm>
            <a:off x="344564" y="2310310"/>
            <a:ext cx="3149600" cy="232395"/>
          </a:xfrm>
          <a:prstGeom prst="rightArrow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8DEAE5-10FC-CFA6-558F-E88688214B2B}"/>
              </a:ext>
            </a:extLst>
          </p:cNvPr>
          <p:cNvSpPr/>
          <p:nvPr/>
        </p:nvSpPr>
        <p:spPr>
          <a:xfrm>
            <a:off x="583104" y="2014344"/>
            <a:ext cx="2354468" cy="826068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/>
              <a:t>likeProduct</a:t>
            </a:r>
            <a:endParaRPr lang="en-GB" b="1" dirty="0"/>
          </a:p>
          <a:p>
            <a:pPr algn="ctr"/>
            <a:r>
              <a:rPr lang="en-GB" dirty="0"/>
              <a:t>action object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88BB3B2-51F5-F928-D547-A15ECFC120B5}"/>
              </a:ext>
            </a:extLst>
          </p:cNvPr>
          <p:cNvSpPr/>
          <p:nvPr/>
        </p:nvSpPr>
        <p:spPr>
          <a:xfrm>
            <a:off x="344564" y="3271089"/>
            <a:ext cx="3149600" cy="232395"/>
          </a:xfrm>
          <a:prstGeom prst="rightArrow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1154F9C-EBD9-B21F-FF96-08F42FA44891}"/>
              </a:ext>
            </a:extLst>
          </p:cNvPr>
          <p:cNvSpPr/>
          <p:nvPr/>
        </p:nvSpPr>
        <p:spPr>
          <a:xfrm>
            <a:off x="583104" y="2975125"/>
            <a:ext cx="2354468" cy="826068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err="1"/>
              <a:t>removeProduct</a:t>
            </a:r>
            <a:endParaRPr lang="en-GB" b="1" dirty="0"/>
          </a:p>
          <a:p>
            <a:pPr algn="ctr"/>
            <a:r>
              <a:rPr lang="en-GB" dirty="0"/>
              <a:t>action object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B6D40F3-E304-F4BD-7FBE-4926181F0DC4}"/>
              </a:ext>
            </a:extLst>
          </p:cNvPr>
          <p:cNvSpPr/>
          <p:nvPr/>
        </p:nvSpPr>
        <p:spPr>
          <a:xfrm>
            <a:off x="5334000" y="2127007"/>
            <a:ext cx="686905" cy="713405"/>
          </a:xfrm>
          <a:prstGeom prst="rightArrow">
            <a:avLst>
              <a:gd name="adj1" fmla="val 50000"/>
              <a:gd name="adj2" fmla="val 46806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D2535A92-BACF-5196-887B-D3E94A62734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9567" y="4033078"/>
            <a:ext cx="2984330" cy="377065"/>
          </a:xfrm>
        </p:spPr>
        <p:txBody>
          <a:bodyPr/>
          <a:lstStyle/>
          <a:p>
            <a:pPr marL="0" indent="0" algn="ctr">
              <a:buNone/>
            </a:pPr>
            <a:r>
              <a:rPr lang="en-GB" sz="1600" dirty="0"/>
              <a:t>Dispatch an action object</a:t>
            </a:r>
            <a:br>
              <a:rPr lang="en-GB" sz="1600" dirty="0"/>
            </a:br>
            <a:r>
              <a:rPr lang="en-GB" sz="1600" dirty="0"/>
              <a:t>to Redux Store</a:t>
            </a: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43693FA9-38AD-0DCE-7681-5400A1358BCD}"/>
              </a:ext>
            </a:extLst>
          </p:cNvPr>
          <p:cNvSpPr txBox="1">
            <a:spLocks noChangeArrowheads="1"/>
          </p:cNvSpPr>
          <p:nvPr/>
        </p:nvSpPr>
        <p:spPr>
          <a:xfrm>
            <a:off x="5800038" y="4033078"/>
            <a:ext cx="3304208" cy="3770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 baseline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GB" sz="1600" dirty="0"/>
              <a:t>Redux calls the reducer function</a:t>
            </a:r>
            <a:br>
              <a:rPr lang="en-GB" sz="1600" dirty="0"/>
            </a:br>
            <a:r>
              <a:rPr lang="en-GB" sz="1600" dirty="0"/>
              <a:t>to update the state accordingly</a:t>
            </a:r>
          </a:p>
        </p:txBody>
      </p:sp>
    </p:spTree>
    <p:extLst>
      <p:ext uri="{BB962C8B-B14F-4D97-AF65-F5344CB8AC3E}">
        <p14:creationId xmlns:p14="http://schemas.microsoft.com/office/powerpoint/2010/main" val="1587890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42" y="36576"/>
            <a:ext cx="8045858" cy="560552"/>
          </a:xfrm>
        </p:spPr>
        <p:txBody>
          <a:bodyPr/>
          <a:lstStyle/>
          <a:p>
            <a:r>
              <a:rPr lang="en-US" dirty="0"/>
              <a:t>Section 2:  Example Application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7C4D046-3B81-47EF-BB58-9F17FAB63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  <a:p>
            <a:r>
              <a:rPr lang="en-GB" dirty="0"/>
              <a:t>Viewing and updating the </a:t>
            </a:r>
            <a:r>
              <a:rPr lang="en-GB" i="1" dirty="0"/>
              <a:t>counter</a:t>
            </a:r>
            <a:r>
              <a:rPr lang="en-GB" dirty="0"/>
              <a:t> state slice</a:t>
            </a:r>
          </a:p>
          <a:p>
            <a:r>
              <a:rPr lang="en-GB" dirty="0"/>
              <a:t>Viewing and updating the </a:t>
            </a:r>
            <a:r>
              <a:rPr lang="en-GB" i="1" dirty="0"/>
              <a:t>products</a:t>
            </a:r>
            <a:r>
              <a:rPr lang="en-GB" dirty="0"/>
              <a:t> state slice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2008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demo-app</a:t>
            </a:r>
            <a:r>
              <a:rPr lang="en-GB" dirty="0"/>
              <a:t> folder, run                      and</a:t>
            </a:r>
          </a:p>
          <a:p>
            <a:pPr lvl="1"/>
            <a:endParaRPr lang="en-GB" dirty="0"/>
          </a:p>
          <a:p>
            <a:r>
              <a:rPr lang="en-GB" dirty="0"/>
              <a:t>The application has 2 slices of state:</a:t>
            </a:r>
          </a:p>
          <a:p>
            <a:pPr lvl="1"/>
            <a:r>
              <a:rPr lang="en-GB" i="1" dirty="0"/>
              <a:t>counter</a:t>
            </a:r>
          </a:p>
          <a:p>
            <a:pPr lvl="1"/>
            <a:r>
              <a:rPr lang="en-GB" i="1" dirty="0"/>
              <a:t>products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04A43142-4953-413F-B83B-E21F05B487D3}"/>
              </a:ext>
            </a:extLst>
          </p:cNvPr>
          <p:cNvSpPr txBox="1">
            <a:spLocks/>
          </p:cNvSpPr>
          <p:nvPr/>
        </p:nvSpPr>
        <p:spPr bwMode="auto">
          <a:xfrm>
            <a:off x="8576156" y="4630835"/>
            <a:ext cx="5205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algn="ct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2pPr>
            <a:lvl3pPr marL="9144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3pPr>
            <a:lvl4pPr marL="13716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4pPr>
            <a:lvl5pPr marL="1828800" algn="l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0D3A3B2-EA16-4B4A-AE9A-D51E3039C102}" type="slidenum">
              <a:rPr lang="en-GB" smtClean="0">
                <a:solidFill>
                  <a:srgbClr val="1F497D"/>
                </a:solidFill>
                <a:latin typeface="Calibri"/>
              </a:rPr>
              <a:pPr>
                <a:defRPr/>
              </a:pPr>
              <a:t>9</a:t>
            </a:fld>
            <a:endParaRPr lang="en-GB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3" name="Rectangle 16">
            <a:extLst>
              <a:ext uri="{FF2B5EF4-FFF2-40B4-BE49-F238E27FC236}">
                <a16:creationId xmlns:a16="http://schemas.microsoft.com/office/drawing/2014/main" id="{D928A0D4-9289-4CB3-8526-E5F539B5C9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0903" y="982615"/>
            <a:ext cx="1438528" cy="28517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square" lIns="69056" tIns="34529" rIns="69056" bIns="34529" anchor="ctr">
            <a:spAutoFit/>
          </a:bodyPr>
          <a:lstStyle/>
          <a:p>
            <a:r>
              <a:rPr lang="nb-NO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 install</a:t>
            </a:r>
            <a:endParaRPr lang="en-GB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16">
            <a:extLst>
              <a:ext uri="{FF2B5EF4-FFF2-40B4-BE49-F238E27FC236}">
                <a16:creationId xmlns:a16="http://schemas.microsoft.com/office/drawing/2014/main" id="{9DAA0AE8-A78F-9EAD-19A9-BD494D1C45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7714" y="982615"/>
            <a:ext cx="1334435" cy="28517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square" lIns="69056" tIns="34529" rIns="69056" bIns="34529" anchor="ctr">
            <a:spAutoFit/>
          </a:bodyPr>
          <a:lstStyle/>
          <a:p>
            <a:r>
              <a:rPr lang="nb-NO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 run dev</a:t>
            </a:r>
            <a:endParaRPr lang="en-GB" sz="1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E410C8-8F6F-6C51-9BB7-CCEF02CA2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912" y="2143759"/>
            <a:ext cx="4955237" cy="280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93227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5966</TotalTime>
  <Words>1371</Words>
  <Application>Microsoft Office PowerPoint</Application>
  <PresentationFormat>On-screen Show (16:9)</PresentationFormat>
  <Paragraphs>349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Courier New</vt:lpstr>
      <vt:lpstr>Open Sans</vt:lpstr>
      <vt:lpstr>Times New Roman</vt:lpstr>
      <vt:lpstr>Wingdings</vt:lpstr>
      <vt:lpstr>Standard_LiveLessons_2017</vt:lpstr>
      <vt:lpstr>React-Redux</vt:lpstr>
      <vt:lpstr>Section 1:  Redux Concepts</vt:lpstr>
      <vt:lpstr>Overview</vt:lpstr>
      <vt:lpstr>Organizing State into Slices</vt:lpstr>
      <vt:lpstr>Identifying Actions</vt:lpstr>
      <vt:lpstr>Defining Reducer Functions</vt:lpstr>
      <vt:lpstr>How it all Fits Together</vt:lpstr>
      <vt:lpstr>Section 2:  Example Application</vt:lpstr>
      <vt:lpstr>Overview</vt:lpstr>
      <vt:lpstr>Viewing and Updating the counter State Slice</vt:lpstr>
      <vt:lpstr>Viewing and Updating the products State Slice</vt:lpstr>
      <vt:lpstr>Section 3:  Understanding the Example Application</vt:lpstr>
      <vt:lpstr>Dependencies for React Redux</vt:lpstr>
      <vt:lpstr>Creating Slices (1 of 3)</vt:lpstr>
      <vt:lpstr>Creating Slices (2 of 3)</vt:lpstr>
      <vt:lpstr>Creating Slices (3 of 3)</vt:lpstr>
      <vt:lpstr>Configuring the Redux Store</vt:lpstr>
      <vt:lpstr>Providing State to all Components</vt:lpstr>
      <vt:lpstr>Accessing State in a Component</vt:lpstr>
      <vt:lpstr>Creating and Dispatching Actions (1 of 3)</vt:lpstr>
      <vt:lpstr>Creating and Dispatching Actions (2 of 3)</vt:lpstr>
      <vt:lpstr>Creating and Dispatching Actions (3 of 3)</vt:lpstr>
      <vt:lpstr>Understanding the products Slice</vt:lpstr>
      <vt:lpstr>Summary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Andy Olsen</cp:lastModifiedBy>
  <cp:revision>202</cp:revision>
  <dcterms:created xsi:type="dcterms:W3CDTF">2015-09-28T19:52:00Z</dcterms:created>
  <dcterms:modified xsi:type="dcterms:W3CDTF">2025-06-13T13:34:29Z</dcterms:modified>
</cp:coreProperties>
</file>